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85" r:id="rId2"/>
    <p:sldId id="286" r:id="rId3"/>
    <p:sldId id="312" r:id="rId4"/>
    <p:sldId id="289" r:id="rId5"/>
    <p:sldId id="291" r:id="rId6"/>
    <p:sldId id="292" r:id="rId7"/>
    <p:sldId id="295" r:id="rId8"/>
    <p:sldId id="294" r:id="rId9"/>
    <p:sldId id="296" r:id="rId10"/>
    <p:sldId id="297" r:id="rId11"/>
    <p:sldId id="298" r:id="rId12"/>
    <p:sldId id="301" r:id="rId13"/>
    <p:sldId id="299" r:id="rId14"/>
    <p:sldId id="302" r:id="rId15"/>
    <p:sldId id="300" r:id="rId16"/>
    <p:sldId id="306" r:id="rId17"/>
    <p:sldId id="303" r:id="rId18"/>
    <p:sldId id="304" r:id="rId19"/>
    <p:sldId id="305" r:id="rId20"/>
    <p:sldId id="307" r:id="rId21"/>
    <p:sldId id="309" r:id="rId22"/>
    <p:sldId id="310" r:id="rId23"/>
    <p:sldId id="311" r:id="rId24"/>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FFFFFF"/>
    <a:srgbClr val="0000FF"/>
    <a:srgbClr val="F2F2F2"/>
    <a:srgbClr val="FFF2DA"/>
    <a:srgbClr val="FFFFC8"/>
    <a:srgbClr val="E00058"/>
    <a:srgbClr val="39C600"/>
    <a:srgbClr val="FF25B6"/>
    <a:srgbClr val="2FA1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40" autoAdjust="0"/>
    <p:restoredTop sz="94660"/>
  </p:normalViewPr>
  <p:slideViewPr>
    <p:cSldViewPr snapToGrid="0" snapToObjects="1">
      <p:cViewPr varScale="1">
        <p:scale>
          <a:sx n="149" d="100"/>
          <a:sy n="149" d="100"/>
        </p:scale>
        <p:origin x="1764" y="120"/>
      </p:cViewPr>
      <p:guideLst>
        <p:guide orient="horz" pos="2160"/>
        <p:guide pos="2880"/>
      </p:guideLst>
    </p:cSldViewPr>
  </p:slideViewPr>
  <p:notesTextViewPr>
    <p:cViewPr>
      <p:scale>
        <a:sx n="3" d="2"/>
        <a:sy n="3" d="2"/>
      </p:scale>
      <p:origin x="0" y="0"/>
    </p:cViewPr>
  </p:notesTextViewPr>
  <p:sorterViewPr>
    <p:cViewPr>
      <p:scale>
        <a:sx n="100" d="100"/>
        <a:sy n="100" d="100"/>
      </p:scale>
      <p:origin x="0" y="660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CBD76399-9CA8-430F-979A-18C308D6E557}" type="datetimeFigureOut">
              <a:rPr lang="en-GB" smtClean="0"/>
              <a:pPr/>
              <a:t>08/07/2019</a:t>
            </a:fld>
            <a:endParaRPr lang="en-GB"/>
          </a:p>
        </p:txBody>
      </p:sp>
      <p:sp>
        <p:nvSpPr>
          <p:cNvPr id="4" name="Slide Image Placeholder 3"/>
          <p:cNvSpPr>
            <a:spLocks noGrp="1" noRot="1" noChangeAspect="1"/>
          </p:cNvSpPr>
          <p:nvPr>
            <p:ph type="sldImg" idx="2"/>
          </p:nvPr>
        </p:nvSpPr>
        <p:spPr>
          <a:xfrm>
            <a:off x="1247775" y="1279525"/>
            <a:ext cx="4603750" cy="3454400"/>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43A60B32-1376-4AA4-9E63-7DCBCEF5CDB0}" type="slidenum">
              <a:rPr lang="en-GB" smtClean="0"/>
              <a:pPr/>
              <a:t>‹#›</a:t>
            </a:fld>
            <a:endParaRPr lang="en-GB"/>
          </a:p>
        </p:txBody>
      </p:sp>
    </p:spTree>
    <p:extLst>
      <p:ext uri="{BB962C8B-B14F-4D97-AF65-F5344CB8AC3E}">
        <p14:creationId xmlns:p14="http://schemas.microsoft.com/office/powerpoint/2010/main" val="2329344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800">
                <a:latin typeface="Century Schoolbook" panose="02040604050505020304" pitchFamily="18"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chor="ctr" anchorCtr="0"/>
          <a:lstStyle>
            <a:lvl1pPr marL="0" indent="0" algn="ctr">
              <a:buNone/>
              <a:defRPr sz="2400">
                <a:latin typeface="Century Schoolbook"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9" name="Footer Placeholder 4"/>
          <p:cNvSpPr>
            <a:spLocks noGrp="1"/>
          </p:cNvSpPr>
          <p:nvPr>
            <p:ph type="ftr" sz="quarter" idx="11"/>
          </p:nvPr>
        </p:nvSpPr>
        <p:spPr>
          <a:xfrm>
            <a:off x="3329676" y="6356351"/>
            <a:ext cx="4458489" cy="365125"/>
          </a:xfrm>
          <a:prstGeom prst="rect">
            <a:avLst/>
          </a:prstGeom>
        </p:spPr>
        <p:txBody>
          <a:bodyPr/>
          <a:lstStyle/>
          <a:p>
            <a:endParaRPr lang="en-GB" noProof="0" dirty="0"/>
          </a:p>
        </p:txBody>
      </p:sp>
      <p:sp>
        <p:nvSpPr>
          <p:cNvPr id="10" name="Slide Number Placeholder 5"/>
          <p:cNvSpPr>
            <a:spLocks noGrp="1"/>
          </p:cNvSpPr>
          <p:nvPr>
            <p:ph type="sldNum" sz="quarter" idx="12"/>
          </p:nvPr>
        </p:nvSpPr>
        <p:spPr>
          <a:xfrm>
            <a:off x="7788166" y="6350647"/>
            <a:ext cx="1030370" cy="365125"/>
          </a:xfrm>
        </p:spPr>
        <p:txBody>
          <a:bodyPr/>
          <a:lstStyle>
            <a:lvl1pPr algn="r">
              <a:defRPr/>
            </a:lvl1pPr>
          </a:lstStyle>
          <a:p>
            <a:fld id="{FB8AE29E-CEF7-4D01-9252-1A41198295E8}" type="slidenum">
              <a:rPr lang="en-GB" smtClean="0"/>
              <a:pPr/>
              <a:t>‹#›</a:t>
            </a:fld>
            <a:endParaRPr lang="en-GB" dirty="0"/>
          </a:p>
        </p:txBody>
      </p:sp>
    </p:spTree>
    <p:extLst>
      <p:ext uri="{BB962C8B-B14F-4D97-AF65-F5344CB8AC3E}">
        <p14:creationId xmlns:p14="http://schemas.microsoft.com/office/powerpoint/2010/main" val="649279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329676" y="6356351"/>
            <a:ext cx="4458489" cy="365125"/>
          </a:xfrm>
          <a:prstGeom prst="rect">
            <a:avLst/>
          </a:prstGeom>
        </p:spPr>
        <p:txBody>
          <a:bodyPr/>
          <a:lstStyle/>
          <a:p>
            <a:endParaRPr lang="en-GB" noProof="0" dirty="0"/>
          </a:p>
        </p:txBody>
      </p:sp>
      <p:sp>
        <p:nvSpPr>
          <p:cNvPr id="6" name="Slide Number Placeholder 5"/>
          <p:cNvSpPr>
            <a:spLocks noGrp="1"/>
          </p:cNvSpPr>
          <p:nvPr>
            <p:ph type="sldNum" sz="quarter" idx="12"/>
          </p:nvPr>
        </p:nvSpPr>
        <p:spPr>
          <a:xfrm>
            <a:off x="7788166" y="6350647"/>
            <a:ext cx="1030370" cy="365125"/>
          </a:xfrm>
        </p:spPr>
        <p:txBody>
          <a:bodyPr/>
          <a:lstStyle/>
          <a:p>
            <a:fld id="{FB8AE29E-CEF7-4D01-9252-1A41198295E8}" type="slidenum">
              <a:rPr lang="en-GB" noProof="0" smtClean="0"/>
              <a:pPr/>
              <a:t>‹#›</a:t>
            </a:fld>
            <a:endParaRPr lang="en-GB" noProof="0" dirty="0"/>
          </a:p>
        </p:txBody>
      </p:sp>
    </p:spTree>
    <p:extLst>
      <p:ext uri="{BB962C8B-B14F-4D97-AF65-F5344CB8AC3E}">
        <p14:creationId xmlns:p14="http://schemas.microsoft.com/office/powerpoint/2010/main" val="1656889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noProof="0" dirty="0" smtClean="0"/>
              <a:t>Click to edit Master title style</a:t>
            </a:r>
            <a:endParaRPr lang="en-GB" noProof="0"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dirty="0" smtClean="0"/>
              <a:t>Click to edit Master text styles</a:t>
            </a:r>
          </a:p>
        </p:txBody>
      </p:sp>
      <p:sp>
        <p:nvSpPr>
          <p:cNvPr id="8" name="Footer Placeholder 4"/>
          <p:cNvSpPr>
            <a:spLocks noGrp="1"/>
          </p:cNvSpPr>
          <p:nvPr>
            <p:ph type="ftr" sz="quarter" idx="11"/>
          </p:nvPr>
        </p:nvSpPr>
        <p:spPr>
          <a:xfrm>
            <a:off x="3329676" y="6356351"/>
            <a:ext cx="4458489" cy="365125"/>
          </a:xfrm>
          <a:prstGeom prst="rect">
            <a:avLst/>
          </a:prstGeom>
        </p:spPr>
        <p:txBody>
          <a:bodyPr/>
          <a:lstStyle/>
          <a:p>
            <a:endParaRPr lang="en-GB" noProof="0" dirty="0"/>
          </a:p>
        </p:txBody>
      </p:sp>
      <p:sp>
        <p:nvSpPr>
          <p:cNvPr id="9" name="Slide Number Placeholder 5"/>
          <p:cNvSpPr>
            <a:spLocks noGrp="1"/>
          </p:cNvSpPr>
          <p:nvPr>
            <p:ph type="sldNum" sz="quarter" idx="12"/>
          </p:nvPr>
        </p:nvSpPr>
        <p:spPr>
          <a:xfrm>
            <a:off x="7788166" y="6350647"/>
            <a:ext cx="1030370" cy="365125"/>
          </a:xfrm>
        </p:spPr>
        <p:txBody>
          <a:bodyPr/>
          <a:lstStyle/>
          <a:p>
            <a:fld id="{FB8AE29E-CEF7-4D01-9252-1A41198295E8}" type="slidenum">
              <a:rPr lang="en-GB" noProof="0" smtClean="0"/>
              <a:pPr/>
              <a:t>‹#›</a:t>
            </a:fld>
            <a:endParaRPr lang="en-GB" noProof="0" dirty="0"/>
          </a:p>
        </p:txBody>
      </p:sp>
    </p:spTree>
    <p:extLst>
      <p:ext uri="{BB962C8B-B14F-4D97-AF65-F5344CB8AC3E}">
        <p14:creationId xmlns:p14="http://schemas.microsoft.com/office/powerpoint/2010/main" val="2547195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356461" y="365125"/>
            <a:ext cx="8462075" cy="900000"/>
          </a:xfrm>
        </p:spPr>
        <p:txBody>
          <a:bodyPr>
            <a:noAutofit/>
          </a:bodyPr>
          <a:lstStyle>
            <a:lvl1pPr>
              <a:defRPr sz="3200"/>
            </a:lvl1pPr>
          </a:lstStyle>
          <a:p>
            <a:r>
              <a:rPr lang="en-GB" noProof="0" dirty="0" smtClean="0"/>
              <a:t>Click to edit Master title style</a:t>
            </a:r>
            <a:endParaRPr lang="en-GB" noProof="0" dirty="0"/>
          </a:p>
        </p:txBody>
      </p:sp>
      <p:sp>
        <p:nvSpPr>
          <p:cNvPr id="8" name="Content Placeholder 2"/>
          <p:cNvSpPr>
            <a:spLocks noGrp="1"/>
          </p:cNvSpPr>
          <p:nvPr>
            <p:ph idx="1"/>
          </p:nvPr>
        </p:nvSpPr>
        <p:spPr>
          <a:xfrm>
            <a:off x="356461" y="1399977"/>
            <a:ext cx="8462075" cy="4896000"/>
          </a:xfrm>
        </p:spPr>
        <p:txBody>
          <a:bodyPr>
            <a:noAutofit/>
          </a:bodyPr>
          <a:lstStyle>
            <a:lvl1pPr>
              <a:lnSpc>
                <a:spcPct val="100000"/>
              </a:lnSpc>
              <a:spcBef>
                <a:spcPts val="1200"/>
              </a:spcBef>
              <a:defRPr sz="2000"/>
            </a:lvl1pPr>
            <a:lvl2pPr marL="460800">
              <a:lnSpc>
                <a:spcPct val="100000"/>
              </a:lnSpc>
              <a:spcBef>
                <a:spcPts val="600"/>
              </a:spcBef>
              <a:defRPr sz="1800"/>
            </a:lvl2pPr>
            <a:lvl3pPr marL="691200">
              <a:lnSpc>
                <a:spcPct val="100000"/>
              </a:lnSpc>
              <a:spcBef>
                <a:spcPts val="600"/>
              </a:spcBef>
              <a:defRPr sz="1600"/>
            </a:lvl3pPr>
            <a:lvl4pPr marL="921600">
              <a:lnSpc>
                <a:spcPct val="100000"/>
              </a:lnSpc>
              <a:spcBef>
                <a:spcPts val="600"/>
              </a:spcBef>
              <a:defRPr sz="1600"/>
            </a:lvl4pPr>
            <a:lvl5pPr marL="1152000">
              <a:lnSpc>
                <a:spcPct val="100000"/>
              </a:lnSpc>
              <a:spcBef>
                <a:spcPts val="600"/>
              </a:spcBef>
              <a:defRPr sz="160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Footer Placeholder 4"/>
          <p:cNvSpPr>
            <a:spLocks noGrp="1"/>
          </p:cNvSpPr>
          <p:nvPr>
            <p:ph type="ftr" sz="quarter" idx="11"/>
          </p:nvPr>
        </p:nvSpPr>
        <p:spPr>
          <a:xfrm>
            <a:off x="3329676" y="6356351"/>
            <a:ext cx="4458489" cy="365125"/>
          </a:xfrm>
          <a:prstGeom prst="rect">
            <a:avLst/>
          </a:prstGeom>
        </p:spPr>
        <p:txBody>
          <a:bodyPr/>
          <a:lstStyle/>
          <a:p>
            <a:endParaRPr lang="en-GB" noProof="0" dirty="0"/>
          </a:p>
        </p:txBody>
      </p:sp>
      <p:sp>
        <p:nvSpPr>
          <p:cNvPr id="10" name="Slide Number Placeholder 5"/>
          <p:cNvSpPr>
            <a:spLocks noGrp="1"/>
          </p:cNvSpPr>
          <p:nvPr>
            <p:ph type="sldNum" sz="quarter" idx="12"/>
          </p:nvPr>
        </p:nvSpPr>
        <p:spPr>
          <a:xfrm>
            <a:off x="7788166" y="6350647"/>
            <a:ext cx="1030370" cy="365125"/>
          </a:xfrm>
        </p:spPr>
        <p:txBody>
          <a:bodyPr/>
          <a:lstStyle>
            <a:lvl1pPr algn="r">
              <a:defRPr/>
            </a:lvl1pPr>
          </a:lstStyle>
          <a:p>
            <a:fld id="{FB8AE29E-CEF7-4D01-9252-1A41198295E8}" type="slidenum">
              <a:rPr lang="en-GB" smtClean="0"/>
              <a:pPr/>
              <a:t>‹#›</a:t>
            </a:fld>
            <a:endParaRPr lang="en-GB" dirty="0"/>
          </a:p>
        </p:txBody>
      </p:sp>
    </p:spTree>
    <p:extLst>
      <p:ext uri="{BB962C8B-B14F-4D97-AF65-F5344CB8AC3E}">
        <p14:creationId xmlns:p14="http://schemas.microsoft.com/office/powerpoint/2010/main" val="399007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ubtitle and Content">
    <p:spTree>
      <p:nvGrpSpPr>
        <p:cNvPr id="1" name=""/>
        <p:cNvGrpSpPr/>
        <p:nvPr/>
      </p:nvGrpSpPr>
      <p:grpSpPr>
        <a:xfrm>
          <a:off x="0" y="0"/>
          <a:ext cx="0" cy="0"/>
          <a:chOff x="0" y="0"/>
          <a:chExt cx="0" cy="0"/>
        </a:xfrm>
      </p:grpSpPr>
      <p:sp>
        <p:nvSpPr>
          <p:cNvPr id="12" name="Title 1"/>
          <p:cNvSpPr>
            <a:spLocks noGrp="1"/>
          </p:cNvSpPr>
          <p:nvPr>
            <p:ph type="title"/>
          </p:nvPr>
        </p:nvSpPr>
        <p:spPr>
          <a:xfrm>
            <a:off x="356461" y="365125"/>
            <a:ext cx="8462075" cy="626767"/>
          </a:xfrm>
        </p:spPr>
        <p:txBody>
          <a:bodyPr>
            <a:normAutofit/>
          </a:bodyPr>
          <a:lstStyle>
            <a:lvl1pPr>
              <a:defRPr sz="3200"/>
            </a:lvl1pPr>
          </a:lstStyle>
          <a:p>
            <a:r>
              <a:rPr lang="en-GB" noProof="0" dirty="0" smtClean="0"/>
              <a:t>Click to edit Master title style</a:t>
            </a:r>
            <a:endParaRPr lang="en-GB" noProof="0" dirty="0"/>
          </a:p>
        </p:txBody>
      </p:sp>
      <p:sp>
        <p:nvSpPr>
          <p:cNvPr id="13" name="Content Placeholder 2"/>
          <p:cNvSpPr>
            <a:spLocks noGrp="1"/>
          </p:cNvSpPr>
          <p:nvPr>
            <p:ph idx="1"/>
          </p:nvPr>
        </p:nvSpPr>
        <p:spPr>
          <a:xfrm>
            <a:off x="356461" y="1625601"/>
            <a:ext cx="8462075" cy="4668594"/>
          </a:xfrm>
        </p:spPr>
        <p:txBody>
          <a:bodyPr>
            <a:noAutofit/>
          </a:bodyPr>
          <a:lstStyle>
            <a:lvl1pPr>
              <a:lnSpc>
                <a:spcPct val="100000"/>
              </a:lnSpc>
              <a:spcBef>
                <a:spcPts val="1200"/>
              </a:spcBef>
              <a:defRPr sz="2000"/>
            </a:lvl1pPr>
            <a:lvl2pPr marL="460800">
              <a:lnSpc>
                <a:spcPct val="100000"/>
              </a:lnSpc>
              <a:spcBef>
                <a:spcPts val="600"/>
              </a:spcBef>
              <a:defRPr sz="1800"/>
            </a:lvl2pPr>
            <a:lvl3pPr marL="691200">
              <a:lnSpc>
                <a:spcPct val="100000"/>
              </a:lnSpc>
              <a:spcBef>
                <a:spcPts val="600"/>
              </a:spcBef>
              <a:defRPr sz="1600"/>
            </a:lvl3pPr>
            <a:lvl4pPr marL="921600">
              <a:lnSpc>
                <a:spcPct val="100000"/>
              </a:lnSpc>
              <a:spcBef>
                <a:spcPts val="600"/>
              </a:spcBef>
              <a:defRPr sz="1600"/>
            </a:lvl4pPr>
            <a:lvl5pPr marL="1152000">
              <a:lnSpc>
                <a:spcPct val="100000"/>
              </a:lnSpc>
              <a:spcBef>
                <a:spcPts val="600"/>
              </a:spcBef>
              <a:defRPr sz="160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4" name="Text Placeholder 9"/>
          <p:cNvSpPr>
            <a:spLocks noGrp="1"/>
          </p:cNvSpPr>
          <p:nvPr>
            <p:ph type="body" sz="quarter" idx="13" hasCustomPrompt="1"/>
          </p:nvPr>
        </p:nvSpPr>
        <p:spPr>
          <a:xfrm>
            <a:off x="357188" y="992188"/>
            <a:ext cx="8461375" cy="560387"/>
          </a:xfrm>
        </p:spPr>
        <p:txBody>
          <a:bodyPr anchor="ctr" anchorCtr="0">
            <a:normAutofit/>
          </a:bodyPr>
          <a:lstStyle>
            <a:lvl1pPr marL="0" indent="0">
              <a:lnSpc>
                <a:spcPct val="100000"/>
              </a:lnSpc>
              <a:spcBef>
                <a:spcPts val="1200"/>
              </a:spcBef>
              <a:buFontTx/>
              <a:buNone/>
              <a:defRPr sz="2800" b="0" i="1" baseline="0"/>
            </a:lvl1pPr>
          </a:lstStyle>
          <a:p>
            <a:pPr lvl="0"/>
            <a:r>
              <a:rPr lang="en-US" dirty="0" smtClean="0"/>
              <a:t>Click to edit Master subtitle style</a:t>
            </a:r>
          </a:p>
        </p:txBody>
      </p:sp>
      <p:sp>
        <p:nvSpPr>
          <p:cNvPr id="8" name="Footer Placeholder 4"/>
          <p:cNvSpPr>
            <a:spLocks noGrp="1"/>
          </p:cNvSpPr>
          <p:nvPr>
            <p:ph type="ftr" sz="quarter" idx="11"/>
          </p:nvPr>
        </p:nvSpPr>
        <p:spPr>
          <a:xfrm>
            <a:off x="3329676" y="6356351"/>
            <a:ext cx="4458489" cy="365125"/>
          </a:xfrm>
          <a:prstGeom prst="rect">
            <a:avLst/>
          </a:prstGeom>
        </p:spPr>
        <p:txBody>
          <a:bodyPr/>
          <a:lstStyle/>
          <a:p>
            <a:endParaRPr lang="en-GB" noProof="0" dirty="0"/>
          </a:p>
        </p:txBody>
      </p:sp>
      <p:sp>
        <p:nvSpPr>
          <p:cNvPr id="9" name="Slide Number Placeholder 5"/>
          <p:cNvSpPr>
            <a:spLocks noGrp="1"/>
          </p:cNvSpPr>
          <p:nvPr>
            <p:ph type="sldNum" sz="quarter" idx="12"/>
          </p:nvPr>
        </p:nvSpPr>
        <p:spPr>
          <a:xfrm>
            <a:off x="7788166" y="6350647"/>
            <a:ext cx="1030370" cy="365125"/>
          </a:xfrm>
        </p:spPr>
        <p:txBody>
          <a:bodyPr/>
          <a:lstStyle>
            <a:lvl1pPr algn="r">
              <a:defRPr/>
            </a:lvl1pPr>
          </a:lstStyle>
          <a:p>
            <a:fld id="{FB8AE29E-CEF7-4D01-9252-1A41198295E8}" type="slidenum">
              <a:rPr lang="en-GB" smtClean="0"/>
              <a:pPr/>
              <a:t>‹#›</a:t>
            </a:fld>
            <a:endParaRPr lang="en-GB" dirty="0"/>
          </a:p>
        </p:txBody>
      </p:sp>
    </p:spTree>
    <p:extLst>
      <p:ext uri="{BB962C8B-B14F-4D97-AF65-F5344CB8AC3E}">
        <p14:creationId xmlns:p14="http://schemas.microsoft.com/office/powerpoint/2010/main" val="4061344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800"/>
            </a:lvl1pPr>
          </a:lstStyle>
          <a:p>
            <a:r>
              <a:rPr lang="en-GB" noProof="0" dirty="0" smtClean="0"/>
              <a:t>Click to edit Master title style</a:t>
            </a:r>
            <a:endParaRPr lang="en-GB" noProof="0" dirty="0"/>
          </a:p>
        </p:txBody>
      </p:sp>
      <p:sp>
        <p:nvSpPr>
          <p:cNvPr id="3" name="Text Placeholder 2"/>
          <p:cNvSpPr>
            <a:spLocks noGrp="1"/>
          </p:cNvSpPr>
          <p:nvPr>
            <p:ph type="body" idx="1"/>
          </p:nvPr>
        </p:nvSpPr>
        <p:spPr>
          <a:xfrm>
            <a:off x="623888" y="4589464"/>
            <a:ext cx="7886700" cy="1500187"/>
          </a:xfrm>
        </p:spPr>
        <p:txBody>
          <a:bodyPr anchor="ctr" anchorCtr="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dirty="0" smtClean="0"/>
              <a:t>Click to edit Master text styles</a:t>
            </a:r>
          </a:p>
        </p:txBody>
      </p:sp>
      <p:sp>
        <p:nvSpPr>
          <p:cNvPr id="5" name="Footer Placeholder 4"/>
          <p:cNvSpPr>
            <a:spLocks noGrp="1"/>
          </p:cNvSpPr>
          <p:nvPr>
            <p:ph type="ftr" sz="quarter" idx="11"/>
          </p:nvPr>
        </p:nvSpPr>
        <p:spPr>
          <a:xfrm>
            <a:off x="3329676" y="6356351"/>
            <a:ext cx="4458489" cy="365125"/>
          </a:xfrm>
          <a:prstGeom prst="rect">
            <a:avLst/>
          </a:prstGeom>
        </p:spPr>
        <p:txBody>
          <a:bodyPr/>
          <a:lstStyle/>
          <a:p>
            <a:endParaRPr lang="en-GB" noProof="0" dirty="0"/>
          </a:p>
        </p:txBody>
      </p:sp>
      <p:sp>
        <p:nvSpPr>
          <p:cNvPr id="6" name="Slide Number Placeholder 5"/>
          <p:cNvSpPr>
            <a:spLocks noGrp="1"/>
          </p:cNvSpPr>
          <p:nvPr>
            <p:ph type="sldNum" sz="quarter" idx="12"/>
          </p:nvPr>
        </p:nvSpPr>
        <p:spPr>
          <a:xfrm>
            <a:off x="7788166" y="6350647"/>
            <a:ext cx="1030370" cy="365125"/>
          </a:xfrm>
          <a:prstGeom prst="rect">
            <a:avLst/>
          </a:prstGeom>
        </p:spPr>
        <p:txBody>
          <a:bodyPr/>
          <a:lstStyle/>
          <a:p>
            <a:fld id="{FB8AE29E-CEF7-4D01-9252-1A41198295E8}" type="slidenum">
              <a:rPr lang="en-GB" noProof="0" smtClean="0"/>
              <a:pPr/>
              <a:t>‹#›</a:t>
            </a:fld>
            <a:endParaRPr lang="en-GB" noProof="0" dirty="0"/>
          </a:p>
        </p:txBody>
      </p:sp>
    </p:spTree>
    <p:extLst>
      <p:ext uri="{BB962C8B-B14F-4D97-AF65-F5344CB8AC3E}">
        <p14:creationId xmlns:p14="http://schemas.microsoft.com/office/powerpoint/2010/main" val="3907137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356461" y="365125"/>
            <a:ext cx="8462075" cy="1107213"/>
          </a:xfrm>
        </p:spPr>
        <p:txBody>
          <a:bodyPr>
            <a:normAutofit/>
          </a:bodyPr>
          <a:lstStyle>
            <a:lvl1pPr>
              <a:defRPr sz="3200"/>
            </a:lvl1pPr>
          </a:lstStyle>
          <a:p>
            <a:r>
              <a:rPr lang="en-GB" noProof="0" dirty="0" smtClean="0"/>
              <a:t>Click to edit Master title style</a:t>
            </a:r>
            <a:endParaRPr lang="en-GB" noProof="0" dirty="0"/>
          </a:p>
        </p:txBody>
      </p:sp>
      <p:sp>
        <p:nvSpPr>
          <p:cNvPr id="9" name="Content Placeholder 2"/>
          <p:cNvSpPr>
            <a:spLocks noGrp="1"/>
          </p:cNvSpPr>
          <p:nvPr>
            <p:ph sz="half" idx="1"/>
          </p:nvPr>
        </p:nvSpPr>
        <p:spPr>
          <a:xfrm>
            <a:off x="356461" y="1539631"/>
            <a:ext cx="4158389" cy="4751754"/>
          </a:xfrm>
        </p:spPr>
        <p:txBody>
          <a:bodyPr>
            <a:normAutofit/>
          </a:bodyPr>
          <a:lstStyle>
            <a:lvl1pPr>
              <a:lnSpc>
                <a:spcPct val="100000"/>
              </a:lnSpc>
              <a:spcBef>
                <a:spcPts val="600"/>
              </a:spcBef>
              <a:defRPr sz="2000"/>
            </a:lvl1pPr>
            <a:lvl2pPr marL="460800">
              <a:lnSpc>
                <a:spcPct val="100000"/>
              </a:lnSpc>
              <a:spcBef>
                <a:spcPts val="600"/>
              </a:spcBef>
              <a:defRPr sz="1800"/>
            </a:lvl2pPr>
            <a:lvl3pPr marL="691200">
              <a:lnSpc>
                <a:spcPct val="100000"/>
              </a:lnSpc>
              <a:spcBef>
                <a:spcPts val="600"/>
              </a:spcBef>
              <a:defRPr sz="1600"/>
            </a:lvl3pPr>
            <a:lvl4pPr marL="921600">
              <a:lnSpc>
                <a:spcPct val="100000"/>
              </a:lnSpc>
              <a:spcBef>
                <a:spcPts val="600"/>
              </a:spcBef>
              <a:defRPr sz="1400"/>
            </a:lvl4pPr>
            <a:lvl5pPr marL="1152000">
              <a:lnSpc>
                <a:spcPct val="100000"/>
              </a:lnSpc>
              <a:spcBef>
                <a:spcPts val="600"/>
              </a:spcBef>
              <a:defRPr sz="140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Content Placeholder 3"/>
          <p:cNvSpPr>
            <a:spLocks noGrp="1"/>
          </p:cNvSpPr>
          <p:nvPr>
            <p:ph sz="half" idx="2"/>
          </p:nvPr>
        </p:nvSpPr>
        <p:spPr>
          <a:xfrm>
            <a:off x="4629150" y="1537303"/>
            <a:ext cx="4189386" cy="4754081"/>
          </a:xfrm>
        </p:spPr>
        <p:txBody>
          <a:bodyPr>
            <a:normAutofit/>
          </a:bodyPr>
          <a:lstStyle>
            <a:lvl1pPr>
              <a:lnSpc>
                <a:spcPct val="100000"/>
              </a:lnSpc>
              <a:spcBef>
                <a:spcPts val="600"/>
              </a:spcBef>
              <a:defRPr sz="2000"/>
            </a:lvl1pPr>
            <a:lvl2pPr marL="460800">
              <a:lnSpc>
                <a:spcPct val="100000"/>
              </a:lnSpc>
              <a:spcBef>
                <a:spcPts val="600"/>
              </a:spcBef>
              <a:defRPr sz="1800"/>
            </a:lvl2pPr>
            <a:lvl3pPr marL="691200">
              <a:lnSpc>
                <a:spcPct val="100000"/>
              </a:lnSpc>
              <a:spcBef>
                <a:spcPts val="600"/>
              </a:spcBef>
              <a:defRPr sz="1600"/>
            </a:lvl3pPr>
            <a:lvl4pPr marL="921600">
              <a:lnSpc>
                <a:spcPct val="100000"/>
              </a:lnSpc>
              <a:spcBef>
                <a:spcPts val="600"/>
              </a:spcBef>
              <a:defRPr sz="1400"/>
            </a:lvl4pPr>
            <a:lvl5pPr marL="1152000">
              <a:lnSpc>
                <a:spcPct val="100000"/>
              </a:lnSpc>
              <a:spcBef>
                <a:spcPts val="600"/>
              </a:spcBef>
              <a:defRPr sz="140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Footer Placeholder 4"/>
          <p:cNvSpPr>
            <a:spLocks noGrp="1"/>
          </p:cNvSpPr>
          <p:nvPr>
            <p:ph type="ftr" sz="quarter" idx="11"/>
          </p:nvPr>
        </p:nvSpPr>
        <p:spPr>
          <a:xfrm>
            <a:off x="3329676" y="6356351"/>
            <a:ext cx="4458489" cy="365125"/>
          </a:xfrm>
          <a:prstGeom prst="rect">
            <a:avLst/>
          </a:prstGeom>
        </p:spPr>
        <p:txBody>
          <a:bodyPr/>
          <a:lstStyle/>
          <a:p>
            <a:endParaRPr lang="en-GB" noProof="0" dirty="0"/>
          </a:p>
        </p:txBody>
      </p:sp>
      <p:sp>
        <p:nvSpPr>
          <p:cNvPr id="12" name="Slide Number Placeholder 5"/>
          <p:cNvSpPr>
            <a:spLocks noGrp="1"/>
          </p:cNvSpPr>
          <p:nvPr>
            <p:ph type="sldNum" sz="quarter" idx="12"/>
          </p:nvPr>
        </p:nvSpPr>
        <p:spPr>
          <a:xfrm>
            <a:off x="7788166" y="6350647"/>
            <a:ext cx="1030370" cy="365125"/>
          </a:xfrm>
        </p:spPr>
        <p:txBody>
          <a:bodyPr/>
          <a:lstStyle/>
          <a:p>
            <a:fld id="{FB8AE29E-CEF7-4D01-9252-1A41198295E8}" type="slidenum">
              <a:rPr lang="en-GB" noProof="0" smtClean="0"/>
              <a:pPr/>
              <a:t>‹#›</a:t>
            </a:fld>
            <a:endParaRPr lang="en-GB" noProof="0" dirty="0"/>
          </a:p>
        </p:txBody>
      </p:sp>
    </p:spTree>
    <p:extLst>
      <p:ext uri="{BB962C8B-B14F-4D97-AF65-F5344CB8AC3E}">
        <p14:creationId xmlns:p14="http://schemas.microsoft.com/office/powerpoint/2010/main" val="2849462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356460" y="365126"/>
            <a:ext cx="8462075" cy="1325563"/>
          </a:xfrm>
        </p:spPr>
        <p:txBody>
          <a:bodyPr>
            <a:normAutofit/>
          </a:bodyPr>
          <a:lstStyle>
            <a:lvl1pPr>
              <a:defRPr sz="3200"/>
            </a:lvl1pPr>
          </a:lstStyle>
          <a:p>
            <a:r>
              <a:rPr lang="en-GB" noProof="0" dirty="0" smtClean="0"/>
              <a:t>Click to edit Master title style</a:t>
            </a:r>
            <a:endParaRPr lang="en-GB" noProof="0" dirty="0"/>
          </a:p>
        </p:txBody>
      </p:sp>
      <p:sp>
        <p:nvSpPr>
          <p:cNvPr id="11" name="Text Placeholder 2"/>
          <p:cNvSpPr>
            <a:spLocks noGrp="1"/>
          </p:cNvSpPr>
          <p:nvPr>
            <p:ph type="body" idx="1"/>
          </p:nvPr>
        </p:nvSpPr>
        <p:spPr>
          <a:xfrm>
            <a:off x="356460" y="1690689"/>
            <a:ext cx="4141722" cy="814386"/>
          </a:xfrm>
        </p:spPr>
        <p:txBody>
          <a:bodyPr anchor="ctr" anchorCtr="0"/>
          <a:lstStyle>
            <a:lvl1pPr marL="0" indent="0">
              <a:lnSpc>
                <a:spcPct val="100000"/>
              </a:lnSpc>
              <a:spcBef>
                <a:spcPts val="120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a:t>
            </a:r>
          </a:p>
        </p:txBody>
      </p:sp>
      <p:sp>
        <p:nvSpPr>
          <p:cNvPr id="12" name="Content Placeholder 3"/>
          <p:cNvSpPr>
            <a:spLocks noGrp="1"/>
          </p:cNvSpPr>
          <p:nvPr>
            <p:ph sz="half" idx="2"/>
          </p:nvPr>
        </p:nvSpPr>
        <p:spPr>
          <a:xfrm>
            <a:off x="356460" y="2505075"/>
            <a:ext cx="4141722" cy="3786310"/>
          </a:xfrm>
        </p:spPr>
        <p:txBody>
          <a:bodyPr>
            <a:normAutofit/>
          </a:bodyPr>
          <a:lstStyle>
            <a:lvl1pPr>
              <a:lnSpc>
                <a:spcPct val="100000"/>
              </a:lnSpc>
              <a:spcBef>
                <a:spcPts val="600"/>
              </a:spcBef>
              <a:defRPr sz="2000"/>
            </a:lvl1pPr>
            <a:lvl2pPr marL="460800">
              <a:lnSpc>
                <a:spcPct val="100000"/>
              </a:lnSpc>
              <a:spcBef>
                <a:spcPts val="600"/>
              </a:spcBef>
              <a:defRPr sz="1800"/>
            </a:lvl2pPr>
            <a:lvl3pPr marL="691200">
              <a:lnSpc>
                <a:spcPct val="100000"/>
              </a:lnSpc>
              <a:spcBef>
                <a:spcPts val="600"/>
              </a:spcBef>
              <a:defRPr sz="1600"/>
            </a:lvl3pPr>
            <a:lvl4pPr marL="921600">
              <a:lnSpc>
                <a:spcPct val="100000"/>
              </a:lnSpc>
              <a:spcBef>
                <a:spcPts val="600"/>
              </a:spcBef>
              <a:defRPr sz="1400"/>
            </a:lvl4pPr>
            <a:lvl5pPr marL="1152000">
              <a:lnSpc>
                <a:spcPct val="100000"/>
              </a:lnSpc>
              <a:spcBef>
                <a:spcPts val="600"/>
              </a:spcBef>
              <a:defRPr sz="140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ext Placeholder 4"/>
          <p:cNvSpPr>
            <a:spLocks noGrp="1"/>
          </p:cNvSpPr>
          <p:nvPr>
            <p:ph type="body" sz="quarter" idx="3"/>
          </p:nvPr>
        </p:nvSpPr>
        <p:spPr>
          <a:xfrm>
            <a:off x="4629150" y="1690689"/>
            <a:ext cx="4189385" cy="814386"/>
          </a:xfrm>
        </p:spPr>
        <p:txBody>
          <a:bodyPr anchor="b"/>
          <a:lstStyle>
            <a:lvl1pPr marL="0" indent="0">
              <a:lnSpc>
                <a:spcPct val="100000"/>
              </a:lnSpc>
              <a:spcBef>
                <a:spcPts val="120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a:t>
            </a:r>
          </a:p>
        </p:txBody>
      </p:sp>
      <p:sp>
        <p:nvSpPr>
          <p:cNvPr id="14" name="Content Placeholder 5"/>
          <p:cNvSpPr>
            <a:spLocks noGrp="1"/>
          </p:cNvSpPr>
          <p:nvPr>
            <p:ph sz="quarter" idx="4"/>
          </p:nvPr>
        </p:nvSpPr>
        <p:spPr>
          <a:xfrm>
            <a:off x="4629150" y="2505075"/>
            <a:ext cx="4189385" cy="3786310"/>
          </a:xfrm>
        </p:spPr>
        <p:txBody>
          <a:bodyPr>
            <a:normAutofit/>
          </a:bodyPr>
          <a:lstStyle>
            <a:lvl1pPr>
              <a:lnSpc>
                <a:spcPct val="100000"/>
              </a:lnSpc>
              <a:spcBef>
                <a:spcPts val="600"/>
              </a:spcBef>
              <a:defRPr sz="2000"/>
            </a:lvl1pPr>
            <a:lvl2pPr marL="460800">
              <a:lnSpc>
                <a:spcPct val="100000"/>
              </a:lnSpc>
              <a:spcBef>
                <a:spcPts val="600"/>
              </a:spcBef>
              <a:defRPr sz="1800"/>
            </a:lvl2pPr>
            <a:lvl3pPr marL="691200">
              <a:lnSpc>
                <a:spcPct val="100000"/>
              </a:lnSpc>
              <a:spcBef>
                <a:spcPts val="600"/>
              </a:spcBef>
              <a:defRPr sz="1600"/>
            </a:lvl3pPr>
            <a:lvl4pPr marL="921600">
              <a:lnSpc>
                <a:spcPct val="100000"/>
              </a:lnSpc>
              <a:spcBef>
                <a:spcPts val="600"/>
              </a:spcBef>
              <a:defRPr sz="1400"/>
            </a:lvl4pPr>
            <a:lvl5pPr marL="1152000">
              <a:lnSpc>
                <a:spcPct val="100000"/>
              </a:lnSpc>
              <a:spcBef>
                <a:spcPts val="600"/>
              </a:spcBef>
              <a:defRPr sz="140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5" name="Footer Placeholder 4"/>
          <p:cNvSpPr>
            <a:spLocks noGrp="1"/>
          </p:cNvSpPr>
          <p:nvPr>
            <p:ph type="ftr" sz="quarter" idx="11"/>
          </p:nvPr>
        </p:nvSpPr>
        <p:spPr>
          <a:xfrm>
            <a:off x="3329676" y="6356351"/>
            <a:ext cx="4458489" cy="365125"/>
          </a:xfrm>
          <a:prstGeom prst="rect">
            <a:avLst/>
          </a:prstGeom>
        </p:spPr>
        <p:txBody>
          <a:bodyPr/>
          <a:lstStyle/>
          <a:p>
            <a:endParaRPr lang="en-GB" noProof="0" dirty="0"/>
          </a:p>
        </p:txBody>
      </p:sp>
      <p:sp>
        <p:nvSpPr>
          <p:cNvPr id="16" name="Slide Number Placeholder 5"/>
          <p:cNvSpPr>
            <a:spLocks noGrp="1"/>
          </p:cNvSpPr>
          <p:nvPr>
            <p:ph type="sldNum" sz="quarter" idx="12"/>
          </p:nvPr>
        </p:nvSpPr>
        <p:spPr>
          <a:xfrm>
            <a:off x="7788166" y="6350647"/>
            <a:ext cx="1030370" cy="365125"/>
          </a:xfrm>
        </p:spPr>
        <p:txBody>
          <a:bodyPr/>
          <a:lstStyle/>
          <a:p>
            <a:fld id="{FB8AE29E-CEF7-4D01-9252-1A41198295E8}" type="slidenum">
              <a:rPr lang="en-GB" noProof="0" smtClean="0"/>
              <a:pPr/>
              <a:t>‹#›</a:t>
            </a:fld>
            <a:endParaRPr lang="en-GB" noProof="0" dirty="0"/>
          </a:p>
        </p:txBody>
      </p:sp>
    </p:spTree>
    <p:extLst>
      <p:ext uri="{BB962C8B-B14F-4D97-AF65-F5344CB8AC3E}">
        <p14:creationId xmlns:p14="http://schemas.microsoft.com/office/powerpoint/2010/main" val="3678937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Subtitle +Comparison">
    <p:spTree>
      <p:nvGrpSpPr>
        <p:cNvPr id="1" name=""/>
        <p:cNvGrpSpPr/>
        <p:nvPr/>
      </p:nvGrpSpPr>
      <p:grpSpPr>
        <a:xfrm>
          <a:off x="0" y="0"/>
          <a:ext cx="0" cy="0"/>
          <a:chOff x="0" y="0"/>
          <a:chExt cx="0" cy="0"/>
        </a:xfrm>
      </p:grpSpPr>
      <p:sp>
        <p:nvSpPr>
          <p:cNvPr id="12" name="Title 1"/>
          <p:cNvSpPr>
            <a:spLocks noGrp="1"/>
          </p:cNvSpPr>
          <p:nvPr>
            <p:ph type="title"/>
          </p:nvPr>
        </p:nvSpPr>
        <p:spPr>
          <a:xfrm>
            <a:off x="356461" y="365125"/>
            <a:ext cx="8462075" cy="626767"/>
          </a:xfrm>
        </p:spPr>
        <p:txBody>
          <a:bodyPr>
            <a:normAutofit/>
          </a:bodyPr>
          <a:lstStyle>
            <a:lvl1pPr>
              <a:defRPr sz="3200"/>
            </a:lvl1pPr>
          </a:lstStyle>
          <a:p>
            <a:r>
              <a:rPr lang="en-GB" noProof="0" dirty="0" smtClean="0"/>
              <a:t>Click to edit Master title style</a:t>
            </a:r>
            <a:endParaRPr lang="en-GB" noProof="0" dirty="0"/>
          </a:p>
        </p:txBody>
      </p:sp>
      <p:sp>
        <p:nvSpPr>
          <p:cNvPr id="13" name="Text Placeholder 9"/>
          <p:cNvSpPr>
            <a:spLocks noGrp="1"/>
          </p:cNvSpPr>
          <p:nvPr>
            <p:ph type="body" sz="quarter" idx="13" hasCustomPrompt="1"/>
          </p:nvPr>
        </p:nvSpPr>
        <p:spPr>
          <a:xfrm>
            <a:off x="357188" y="992188"/>
            <a:ext cx="8461375" cy="560387"/>
          </a:xfrm>
        </p:spPr>
        <p:txBody>
          <a:bodyPr anchor="ctr" anchorCtr="0">
            <a:normAutofit/>
          </a:bodyPr>
          <a:lstStyle>
            <a:lvl1pPr marL="0" indent="0">
              <a:lnSpc>
                <a:spcPct val="100000"/>
              </a:lnSpc>
              <a:spcBef>
                <a:spcPts val="1200"/>
              </a:spcBef>
              <a:buFontTx/>
              <a:buNone/>
              <a:defRPr sz="2800" b="0" i="1" baseline="0"/>
            </a:lvl1pPr>
          </a:lstStyle>
          <a:p>
            <a:pPr lvl="0"/>
            <a:r>
              <a:rPr lang="en-US" dirty="0" smtClean="0"/>
              <a:t>Click to edit Master subtitle style</a:t>
            </a:r>
          </a:p>
        </p:txBody>
      </p:sp>
      <p:sp>
        <p:nvSpPr>
          <p:cNvPr id="14" name="Text Placeholder 2"/>
          <p:cNvSpPr>
            <a:spLocks noGrp="1"/>
          </p:cNvSpPr>
          <p:nvPr>
            <p:ph type="body" idx="1"/>
          </p:nvPr>
        </p:nvSpPr>
        <p:spPr>
          <a:xfrm>
            <a:off x="356460" y="1617540"/>
            <a:ext cx="4141722" cy="887535"/>
          </a:xfrm>
        </p:spPr>
        <p:txBody>
          <a:bodyPr anchor="ctr" anchorCtr="0"/>
          <a:lstStyle>
            <a:lvl1pPr marL="0" indent="0">
              <a:lnSpc>
                <a:spcPct val="100000"/>
              </a:lnSpc>
              <a:spcBef>
                <a:spcPts val="120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a:t>
            </a:r>
          </a:p>
        </p:txBody>
      </p:sp>
      <p:sp>
        <p:nvSpPr>
          <p:cNvPr id="15" name="Content Placeholder 3"/>
          <p:cNvSpPr>
            <a:spLocks noGrp="1"/>
          </p:cNvSpPr>
          <p:nvPr>
            <p:ph sz="half" idx="2"/>
          </p:nvPr>
        </p:nvSpPr>
        <p:spPr>
          <a:xfrm>
            <a:off x="356460" y="2505075"/>
            <a:ext cx="4141722" cy="3786310"/>
          </a:xfrm>
        </p:spPr>
        <p:txBody>
          <a:bodyPr>
            <a:normAutofit/>
          </a:bodyPr>
          <a:lstStyle>
            <a:lvl1pPr>
              <a:lnSpc>
                <a:spcPct val="100000"/>
              </a:lnSpc>
              <a:spcBef>
                <a:spcPts val="600"/>
              </a:spcBef>
              <a:defRPr sz="2000"/>
            </a:lvl1pPr>
            <a:lvl2pPr marL="460800">
              <a:lnSpc>
                <a:spcPct val="100000"/>
              </a:lnSpc>
              <a:spcBef>
                <a:spcPts val="600"/>
              </a:spcBef>
              <a:defRPr sz="1800"/>
            </a:lvl2pPr>
            <a:lvl3pPr marL="691200">
              <a:lnSpc>
                <a:spcPct val="100000"/>
              </a:lnSpc>
              <a:spcBef>
                <a:spcPts val="600"/>
              </a:spcBef>
              <a:defRPr sz="1600"/>
            </a:lvl3pPr>
            <a:lvl4pPr marL="921600">
              <a:lnSpc>
                <a:spcPct val="100000"/>
              </a:lnSpc>
              <a:spcBef>
                <a:spcPts val="600"/>
              </a:spcBef>
              <a:defRPr sz="1400"/>
            </a:lvl4pPr>
            <a:lvl5pPr marL="1152000">
              <a:lnSpc>
                <a:spcPct val="100000"/>
              </a:lnSpc>
              <a:spcBef>
                <a:spcPts val="600"/>
              </a:spcBef>
              <a:defRPr sz="140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6" name="Text Placeholder 4"/>
          <p:cNvSpPr>
            <a:spLocks noGrp="1"/>
          </p:cNvSpPr>
          <p:nvPr>
            <p:ph type="body" sz="quarter" idx="3"/>
          </p:nvPr>
        </p:nvSpPr>
        <p:spPr>
          <a:xfrm>
            <a:off x="4629150" y="1611837"/>
            <a:ext cx="4189385" cy="893238"/>
          </a:xfrm>
        </p:spPr>
        <p:txBody>
          <a:bodyPr anchor="ctr" anchorCtr="0"/>
          <a:lstStyle>
            <a:lvl1pPr marL="0" indent="0">
              <a:lnSpc>
                <a:spcPct val="100000"/>
              </a:lnSpc>
              <a:spcBef>
                <a:spcPts val="120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to edit Master text styles</a:t>
            </a:r>
          </a:p>
        </p:txBody>
      </p:sp>
      <p:sp>
        <p:nvSpPr>
          <p:cNvPr id="17" name="Content Placeholder 5"/>
          <p:cNvSpPr>
            <a:spLocks noGrp="1"/>
          </p:cNvSpPr>
          <p:nvPr>
            <p:ph sz="quarter" idx="4"/>
          </p:nvPr>
        </p:nvSpPr>
        <p:spPr>
          <a:xfrm>
            <a:off x="4629150" y="2505075"/>
            <a:ext cx="4189385" cy="3786310"/>
          </a:xfrm>
        </p:spPr>
        <p:txBody>
          <a:bodyPr>
            <a:normAutofit/>
          </a:bodyPr>
          <a:lstStyle>
            <a:lvl1pPr>
              <a:lnSpc>
                <a:spcPct val="100000"/>
              </a:lnSpc>
              <a:spcBef>
                <a:spcPts val="600"/>
              </a:spcBef>
              <a:defRPr sz="2000"/>
            </a:lvl1pPr>
            <a:lvl2pPr marL="460800">
              <a:lnSpc>
                <a:spcPct val="100000"/>
              </a:lnSpc>
              <a:spcBef>
                <a:spcPts val="600"/>
              </a:spcBef>
              <a:defRPr sz="1800"/>
            </a:lvl2pPr>
            <a:lvl3pPr marL="691200">
              <a:lnSpc>
                <a:spcPct val="100000"/>
              </a:lnSpc>
              <a:spcBef>
                <a:spcPts val="600"/>
              </a:spcBef>
              <a:defRPr sz="1600"/>
            </a:lvl3pPr>
            <a:lvl4pPr marL="921600">
              <a:lnSpc>
                <a:spcPct val="100000"/>
              </a:lnSpc>
              <a:spcBef>
                <a:spcPts val="600"/>
              </a:spcBef>
              <a:defRPr sz="1400"/>
            </a:lvl4pPr>
            <a:lvl5pPr marL="1152000">
              <a:lnSpc>
                <a:spcPct val="100000"/>
              </a:lnSpc>
              <a:spcBef>
                <a:spcPts val="600"/>
              </a:spcBef>
              <a:defRPr sz="1400"/>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Footer Placeholder 4"/>
          <p:cNvSpPr>
            <a:spLocks noGrp="1"/>
          </p:cNvSpPr>
          <p:nvPr>
            <p:ph type="ftr" sz="quarter" idx="11"/>
          </p:nvPr>
        </p:nvSpPr>
        <p:spPr>
          <a:xfrm>
            <a:off x="3329676" y="6356351"/>
            <a:ext cx="4458489" cy="365125"/>
          </a:xfrm>
          <a:prstGeom prst="rect">
            <a:avLst/>
          </a:prstGeom>
        </p:spPr>
        <p:txBody>
          <a:bodyPr/>
          <a:lstStyle/>
          <a:p>
            <a:endParaRPr lang="en-GB" noProof="0" dirty="0"/>
          </a:p>
        </p:txBody>
      </p:sp>
      <p:sp>
        <p:nvSpPr>
          <p:cNvPr id="18" name="Slide Number Placeholder 5"/>
          <p:cNvSpPr>
            <a:spLocks noGrp="1"/>
          </p:cNvSpPr>
          <p:nvPr>
            <p:ph type="sldNum" sz="quarter" idx="12"/>
          </p:nvPr>
        </p:nvSpPr>
        <p:spPr>
          <a:xfrm>
            <a:off x="7788166" y="6350647"/>
            <a:ext cx="1030370" cy="365125"/>
          </a:xfrm>
        </p:spPr>
        <p:txBody>
          <a:bodyPr/>
          <a:lstStyle/>
          <a:p>
            <a:fld id="{FB8AE29E-CEF7-4D01-9252-1A41198295E8}" type="slidenum">
              <a:rPr lang="en-GB" noProof="0" smtClean="0"/>
              <a:pPr/>
              <a:t>‹#›</a:t>
            </a:fld>
            <a:endParaRPr lang="en-GB" noProof="0" dirty="0"/>
          </a:p>
        </p:txBody>
      </p:sp>
    </p:spTree>
    <p:extLst>
      <p:ext uri="{BB962C8B-B14F-4D97-AF65-F5344CB8AC3E}">
        <p14:creationId xmlns:p14="http://schemas.microsoft.com/office/powerpoint/2010/main" val="2832787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56461" y="270532"/>
            <a:ext cx="8462075" cy="900000"/>
          </a:xfrm>
        </p:spPr>
        <p:txBody>
          <a:bodyPr>
            <a:normAutofit/>
          </a:bodyPr>
          <a:lstStyle>
            <a:lvl1pPr>
              <a:defRPr sz="3200"/>
            </a:lvl1pPr>
          </a:lstStyle>
          <a:p>
            <a:r>
              <a:rPr lang="en-GB" noProof="0" dirty="0" smtClean="0"/>
              <a:t>Click to edit Master title style</a:t>
            </a:r>
            <a:endParaRPr lang="en-GB" noProof="0" dirty="0"/>
          </a:p>
        </p:txBody>
      </p:sp>
      <p:sp>
        <p:nvSpPr>
          <p:cNvPr id="7" name="Footer Placeholder 4"/>
          <p:cNvSpPr>
            <a:spLocks noGrp="1"/>
          </p:cNvSpPr>
          <p:nvPr>
            <p:ph type="ftr" sz="quarter" idx="11"/>
          </p:nvPr>
        </p:nvSpPr>
        <p:spPr>
          <a:xfrm>
            <a:off x="3329676" y="6356351"/>
            <a:ext cx="4458489" cy="365125"/>
          </a:xfrm>
          <a:prstGeom prst="rect">
            <a:avLst/>
          </a:prstGeom>
        </p:spPr>
        <p:txBody>
          <a:bodyPr/>
          <a:lstStyle/>
          <a:p>
            <a:endParaRPr lang="en-GB" noProof="0" dirty="0"/>
          </a:p>
        </p:txBody>
      </p:sp>
      <p:sp>
        <p:nvSpPr>
          <p:cNvPr id="8" name="Slide Number Placeholder 5"/>
          <p:cNvSpPr>
            <a:spLocks noGrp="1"/>
          </p:cNvSpPr>
          <p:nvPr>
            <p:ph type="sldNum" sz="quarter" idx="12"/>
          </p:nvPr>
        </p:nvSpPr>
        <p:spPr>
          <a:xfrm>
            <a:off x="7788166" y="6350647"/>
            <a:ext cx="1030370" cy="365125"/>
          </a:xfrm>
        </p:spPr>
        <p:txBody>
          <a:bodyPr/>
          <a:lstStyle/>
          <a:p>
            <a:fld id="{FB8AE29E-CEF7-4D01-9252-1A41198295E8}" type="slidenum">
              <a:rPr lang="en-GB" noProof="0" smtClean="0"/>
              <a:pPr/>
              <a:t>‹#›</a:t>
            </a:fld>
            <a:endParaRPr lang="en-GB" noProof="0" dirty="0"/>
          </a:p>
        </p:txBody>
      </p:sp>
    </p:spTree>
    <p:extLst>
      <p:ext uri="{BB962C8B-B14F-4D97-AF65-F5344CB8AC3E}">
        <p14:creationId xmlns:p14="http://schemas.microsoft.com/office/powerpoint/2010/main" val="4130171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356461" y="365125"/>
            <a:ext cx="8462075" cy="626767"/>
          </a:xfrm>
        </p:spPr>
        <p:txBody>
          <a:bodyPr>
            <a:normAutofit/>
          </a:bodyPr>
          <a:lstStyle>
            <a:lvl1pPr>
              <a:defRPr sz="3200"/>
            </a:lvl1pPr>
          </a:lstStyle>
          <a:p>
            <a:r>
              <a:rPr lang="en-GB" noProof="0" dirty="0" smtClean="0"/>
              <a:t>Click to edit Master title style</a:t>
            </a:r>
            <a:endParaRPr lang="en-GB" noProof="0" dirty="0"/>
          </a:p>
        </p:txBody>
      </p:sp>
      <p:sp>
        <p:nvSpPr>
          <p:cNvPr id="7" name="Text Placeholder 9"/>
          <p:cNvSpPr>
            <a:spLocks noGrp="1"/>
          </p:cNvSpPr>
          <p:nvPr>
            <p:ph type="body" sz="quarter" idx="13" hasCustomPrompt="1"/>
          </p:nvPr>
        </p:nvSpPr>
        <p:spPr>
          <a:xfrm>
            <a:off x="357188" y="992188"/>
            <a:ext cx="8461375" cy="560387"/>
          </a:xfrm>
        </p:spPr>
        <p:txBody>
          <a:bodyPr anchor="ctr" anchorCtr="0">
            <a:normAutofit/>
          </a:bodyPr>
          <a:lstStyle>
            <a:lvl1pPr marL="0" indent="0">
              <a:lnSpc>
                <a:spcPct val="100000"/>
              </a:lnSpc>
              <a:spcBef>
                <a:spcPts val="1200"/>
              </a:spcBef>
              <a:buFontTx/>
              <a:buNone/>
              <a:defRPr sz="2800" b="0" i="1" baseline="0"/>
            </a:lvl1pPr>
          </a:lstStyle>
          <a:p>
            <a:pPr lvl="0"/>
            <a:r>
              <a:rPr lang="en-US" dirty="0" smtClean="0"/>
              <a:t>Click to edit Master subtitle style</a:t>
            </a:r>
          </a:p>
        </p:txBody>
      </p:sp>
      <p:sp>
        <p:nvSpPr>
          <p:cNvPr id="8" name="Footer Placeholder 4"/>
          <p:cNvSpPr>
            <a:spLocks noGrp="1"/>
          </p:cNvSpPr>
          <p:nvPr>
            <p:ph type="ftr" sz="quarter" idx="11"/>
          </p:nvPr>
        </p:nvSpPr>
        <p:spPr>
          <a:xfrm>
            <a:off x="3329676" y="6356351"/>
            <a:ext cx="4458489" cy="365125"/>
          </a:xfrm>
          <a:prstGeom prst="rect">
            <a:avLst/>
          </a:prstGeom>
        </p:spPr>
        <p:txBody>
          <a:bodyPr/>
          <a:lstStyle/>
          <a:p>
            <a:endParaRPr lang="en-GB" noProof="0" dirty="0"/>
          </a:p>
        </p:txBody>
      </p:sp>
      <p:sp>
        <p:nvSpPr>
          <p:cNvPr id="9" name="Slide Number Placeholder 5"/>
          <p:cNvSpPr>
            <a:spLocks noGrp="1"/>
          </p:cNvSpPr>
          <p:nvPr>
            <p:ph type="sldNum" sz="quarter" idx="12"/>
          </p:nvPr>
        </p:nvSpPr>
        <p:spPr>
          <a:xfrm>
            <a:off x="7788166" y="6350647"/>
            <a:ext cx="1030370" cy="365125"/>
          </a:xfrm>
        </p:spPr>
        <p:txBody>
          <a:bodyPr/>
          <a:lstStyle/>
          <a:p>
            <a:fld id="{FB8AE29E-CEF7-4D01-9252-1A41198295E8}" type="slidenum">
              <a:rPr lang="en-GB" noProof="0" smtClean="0"/>
              <a:pPr/>
              <a:t>‹#›</a:t>
            </a:fld>
            <a:endParaRPr lang="en-GB" noProof="0" dirty="0"/>
          </a:p>
        </p:txBody>
      </p:sp>
    </p:spTree>
    <p:extLst>
      <p:ext uri="{BB962C8B-B14F-4D97-AF65-F5344CB8AC3E}">
        <p14:creationId xmlns:p14="http://schemas.microsoft.com/office/powerpoint/2010/main" val="3981147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461" y="334228"/>
            <a:ext cx="8462075" cy="900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6461" y="1261242"/>
            <a:ext cx="8462075" cy="489600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5" descr="iais_85mm_rgb"/>
          <p:cNvPicPr>
            <a:picLocks noChangeAspect="1" noChangeArrowheads="1"/>
          </p:cNvPicPr>
          <p:nvPr userDrawn="1"/>
        </p:nvPicPr>
        <p:blipFill>
          <a:blip r:embed="rId13" cstate="print"/>
          <a:srcRect/>
          <a:stretch>
            <a:fillRect/>
          </a:stretch>
        </p:blipFill>
        <p:spPr bwMode="auto">
          <a:xfrm>
            <a:off x="1692901" y="6323302"/>
            <a:ext cx="1529616" cy="419813"/>
          </a:xfrm>
          <a:prstGeom prst="rect">
            <a:avLst/>
          </a:prstGeom>
          <a:noFill/>
          <a:ln w="9525">
            <a:noFill/>
            <a:miter lim="800000"/>
            <a:headEnd/>
            <a:tailEnd/>
          </a:ln>
        </p:spPr>
      </p:pic>
      <p:pic>
        <p:nvPicPr>
          <p:cNvPr id="10" name="Picture 2" descr="City University London"/>
          <p:cNvPicPr>
            <a:picLocks noChangeAspect="1" noChangeArrowheads="1"/>
          </p:cNvPicPr>
          <p:nvPr userDrawn="1"/>
        </p:nvPicPr>
        <p:blipFill>
          <a:blip r:embed="rId14" cstate="print"/>
          <a:srcRect/>
          <a:stretch>
            <a:fillRect/>
          </a:stretch>
        </p:blipFill>
        <p:spPr bwMode="auto">
          <a:xfrm>
            <a:off x="356461" y="6315722"/>
            <a:ext cx="1285875" cy="400050"/>
          </a:xfrm>
          <a:prstGeom prst="rect">
            <a:avLst/>
          </a:prstGeom>
          <a:noFill/>
        </p:spPr>
      </p:pic>
      <p:sp>
        <p:nvSpPr>
          <p:cNvPr id="11" name="Footer Placeholder 4"/>
          <p:cNvSpPr>
            <a:spLocks noGrp="1"/>
          </p:cNvSpPr>
          <p:nvPr>
            <p:ph type="ftr" sz="quarter" idx="3"/>
          </p:nvPr>
        </p:nvSpPr>
        <p:spPr>
          <a:xfrm>
            <a:off x="3329676" y="6356351"/>
            <a:ext cx="4458489" cy="365125"/>
          </a:xfrm>
          <a:prstGeom prst="rect">
            <a:avLst/>
          </a:prstGeom>
        </p:spPr>
        <p:txBody>
          <a:bodyPr/>
          <a:lstStyle>
            <a:lvl1pPr algn="ctr">
              <a:defRPr/>
            </a:lvl1pPr>
          </a:lstStyle>
          <a:p>
            <a:endParaRPr lang="en-GB" dirty="0"/>
          </a:p>
        </p:txBody>
      </p:sp>
      <p:sp>
        <p:nvSpPr>
          <p:cNvPr id="12" name="Slide Number Placeholder 5"/>
          <p:cNvSpPr>
            <a:spLocks noGrp="1"/>
          </p:cNvSpPr>
          <p:nvPr>
            <p:ph type="sldNum" sz="quarter" idx="4"/>
          </p:nvPr>
        </p:nvSpPr>
        <p:spPr>
          <a:xfrm>
            <a:off x="7788166" y="6350647"/>
            <a:ext cx="1030370" cy="365125"/>
          </a:xfrm>
          <a:prstGeom prst="rect">
            <a:avLst/>
          </a:prstGeom>
        </p:spPr>
        <p:txBody>
          <a:bodyPr/>
          <a:lstStyle>
            <a:lvl1pPr algn="r">
              <a:defRPr/>
            </a:lvl1pPr>
          </a:lstStyle>
          <a:p>
            <a:fld id="{FB8AE29E-CEF7-4D01-9252-1A41198295E8}" type="slidenum">
              <a:rPr lang="en-GB" smtClean="0"/>
              <a:pPr/>
              <a:t>‹#›</a:t>
            </a:fld>
            <a:endParaRPr lang="en-GB" dirty="0"/>
          </a:p>
        </p:txBody>
      </p:sp>
    </p:spTree>
    <p:extLst>
      <p:ext uri="{BB962C8B-B14F-4D97-AF65-F5344CB8AC3E}">
        <p14:creationId xmlns:p14="http://schemas.microsoft.com/office/powerpoint/2010/main" val="18746579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73" r:id="rId7"/>
    <p:sldLayoutId id="2147483666" r:id="rId8"/>
    <p:sldLayoutId id="2147483674" r:id="rId9"/>
    <p:sldLayoutId id="2147483667" r:id="rId10"/>
    <p:sldLayoutId id="2147483668" r:id="rId11"/>
  </p:sldLayoutIdLs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8.xml"/><Relationship Id="rId5" Type="http://schemas.openxmlformats.org/officeDocument/2006/relationships/image" Target="../media/image14.emf"/><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8.xml"/><Relationship Id="rId5" Type="http://schemas.openxmlformats.org/officeDocument/2006/relationships/image" Target="../media/image18.emf"/><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emf"/><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8.x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8.xml"/><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8.xml"/><Relationship Id="rId5" Type="http://schemas.openxmlformats.org/officeDocument/2006/relationships/image" Target="../media/image1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24341"/>
            <a:ext cx="7772400" cy="2985622"/>
          </a:xfrm>
        </p:spPr>
        <p:txBody>
          <a:bodyPr>
            <a:normAutofit fontScale="90000"/>
          </a:bodyPr>
          <a:lstStyle/>
          <a:p>
            <a:pPr>
              <a:lnSpc>
                <a:spcPct val="100000"/>
              </a:lnSpc>
            </a:pPr>
            <a:r>
              <a:rPr lang="en-GB" dirty="0" err="1"/>
              <a:t>Geovisual</a:t>
            </a:r>
            <a:r>
              <a:rPr lang="en-GB" dirty="0"/>
              <a:t> analysis of VGI for understanding people's behaviour in relation to multifaceted context</a:t>
            </a:r>
          </a:p>
        </p:txBody>
      </p:sp>
      <p:sp>
        <p:nvSpPr>
          <p:cNvPr id="3" name="Subtitle 2"/>
          <p:cNvSpPr>
            <a:spLocks noGrp="1"/>
          </p:cNvSpPr>
          <p:nvPr>
            <p:ph type="subTitle" idx="1"/>
          </p:nvPr>
        </p:nvSpPr>
        <p:spPr>
          <a:xfrm>
            <a:off x="626652" y="3772699"/>
            <a:ext cx="7438292" cy="2252430"/>
          </a:xfrm>
        </p:spPr>
        <p:txBody>
          <a:bodyPr anchor="ctr" anchorCtr="0">
            <a:normAutofit lnSpcReduction="10000"/>
          </a:bodyPr>
          <a:lstStyle/>
          <a:p>
            <a:pPr>
              <a:lnSpc>
                <a:spcPct val="110000"/>
              </a:lnSpc>
              <a:spcBef>
                <a:spcPts val="1200"/>
              </a:spcBef>
              <a:spcAft>
                <a:spcPts val="1800"/>
              </a:spcAft>
            </a:pPr>
            <a:r>
              <a:rPr lang="en-GB" dirty="0" smtClean="0">
                <a:solidFill>
                  <a:srgbClr val="3333CC"/>
                </a:solidFill>
              </a:rPr>
              <a:t>Natalia and Gennady </a:t>
            </a:r>
            <a:r>
              <a:rPr lang="en-GB" dirty="0" err="1" smtClean="0">
                <a:solidFill>
                  <a:srgbClr val="3333CC"/>
                </a:solidFill>
              </a:rPr>
              <a:t>Andrienko</a:t>
            </a:r>
            <a:r>
              <a:rPr lang="en-GB" baseline="30000" dirty="0" err="1" smtClean="0">
                <a:solidFill>
                  <a:srgbClr val="3333CC"/>
                </a:solidFill>
              </a:rPr>
              <a:t>a,b</a:t>
            </a:r>
            <a:r>
              <a:rPr lang="en-GB" dirty="0">
                <a:solidFill>
                  <a:srgbClr val="3333CC"/>
                </a:solidFill>
              </a:rPr>
              <a:t>, </a:t>
            </a:r>
            <a:r>
              <a:rPr lang="en-GB" dirty="0" err="1" smtClean="0">
                <a:solidFill>
                  <a:srgbClr val="3333CC"/>
                </a:solidFill>
              </a:rPr>
              <a:t>Siming</a:t>
            </a:r>
            <a:r>
              <a:rPr lang="en-GB" dirty="0" smtClean="0">
                <a:solidFill>
                  <a:srgbClr val="3333CC"/>
                </a:solidFill>
              </a:rPr>
              <a:t> Chen</a:t>
            </a:r>
            <a:r>
              <a:rPr lang="en-GB" baseline="30000" dirty="0" smtClean="0">
                <a:solidFill>
                  <a:srgbClr val="3333CC"/>
                </a:solidFill>
              </a:rPr>
              <a:t>a</a:t>
            </a:r>
            <a:r>
              <a:rPr lang="en-GB" dirty="0">
                <a:solidFill>
                  <a:srgbClr val="3333CC"/>
                </a:solidFill>
              </a:rPr>
              <a:t>, Dirk </a:t>
            </a:r>
            <a:r>
              <a:rPr lang="en-GB" dirty="0" err="1" smtClean="0">
                <a:solidFill>
                  <a:srgbClr val="3333CC"/>
                </a:solidFill>
              </a:rPr>
              <a:t>Burghardt</a:t>
            </a:r>
            <a:r>
              <a:rPr lang="en-GB" baseline="30000" dirty="0" err="1" smtClean="0">
                <a:solidFill>
                  <a:srgbClr val="3333CC"/>
                </a:solidFill>
              </a:rPr>
              <a:t>c</a:t>
            </a:r>
            <a:r>
              <a:rPr lang="en-GB" dirty="0">
                <a:solidFill>
                  <a:srgbClr val="3333CC"/>
                </a:solidFill>
              </a:rPr>
              <a:t>, </a:t>
            </a:r>
            <a:r>
              <a:rPr lang="en-GB" dirty="0" smtClean="0">
                <a:solidFill>
                  <a:srgbClr val="3333CC"/>
                </a:solidFill>
              </a:rPr>
              <a:t>Alexander </a:t>
            </a:r>
            <a:r>
              <a:rPr lang="en-GB" dirty="0" err="1" smtClean="0">
                <a:solidFill>
                  <a:srgbClr val="3333CC"/>
                </a:solidFill>
              </a:rPr>
              <a:t>Dunkel</a:t>
            </a:r>
            <a:r>
              <a:rPr lang="en-GB" baseline="30000" dirty="0" err="1" smtClean="0">
                <a:solidFill>
                  <a:srgbClr val="3333CC"/>
                </a:solidFill>
              </a:rPr>
              <a:t>c</a:t>
            </a:r>
            <a:r>
              <a:rPr lang="en-GB" dirty="0" smtClean="0">
                <a:solidFill>
                  <a:srgbClr val="3333CC"/>
                </a:solidFill>
              </a:rPr>
              <a:t>, Ross </a:t>
            </a:r>
            <a:r>
              <a:rPr lang="en-GB" dirty="0" err="1" smtClean="0">
                <a:solidFill>
                  <a:srgbClr val="3333CC"/>
                </a:solidFill>
              </a:rPr>
              <a:t>Purves</a:t>
            </a:r>
            <a:r>
              <a:rPr lang="en-GB" baseline="30000" dirty="0" err="1" smtClean="0">
                <a:solidFill>
                  <a:srgbClr val="3333CC"/>
                </a:solidFill>
              </a:rPr>
              <a:t>d</a:t>
            </a:r>
            <a:endParaRPr lang="en-GB" dirty="0" smtClean="0">
              <a:solidFill>
                <a:srgbClr val="3333CC"/>
              </a:solidFill>
            </a:endParaRPr>
          </a:p>
          <a:p>
            <a:pPr>
              <a:lnSpc>
                <a:spcPct val="110000"/>
              </a:lnSpc>
              <a:spcBef>
                <a:spcPts val="0"/>
              </a:spcBef>
            </a:pPr>
            <a:r>
              <a:rPr lang="en-GB" sz="1600" baseline="30000" dirty="0"/>
              <a:t>a</a:t>
            </a:r>
            <a:r>
              <a:rPr lang="en-GB" sz="1600" dirty="0"/>
              <a:t> </a:t>
            </a:r>
            <a:r>
              <a:rPr lang="en-GB" sz="1800" dirty="0" err="1"/>
              <a:t>Fraunhofer</a:t>
            </a:r>
            <a:r>
              <a:rPr lang="en-GB" sz="1800" dirty="0"/>
              <a:t> Institute IAIS, Sankt Augustin, </a:t>
            </a:r>
            <a:r>
              <a:rPr lang="en-GB" sz="1800" dirty="0" smtClean="0"/>
              <a:t>Germany </a:t>
            </a:r>
          </a:p>
          <a:p>
            <a:pPr>
              <a:lnSpc>
                <a:spcPct val="110000"/>
              </a:lnSpc>
              <a:spcBef>
                <a:spcPts val="0"/>
              </a:spcBef>
            </a:pPr>
            <a:r>
              <a:rPr lang="en-GB" sz="1800" baseline="30000" dirty="0" smtClean="0"/>
              <a:t>b</a:t>
            </a:r>
            <a:r>
              <a:rPr lang="en-GB" sz="1800" dirty="0" smtClean="0"/>
              <a:t> </a:t>
            </a:r>
            <a:r>
              <a:rPr lang="en-GB" sz="1800" dirty="0"/>
              <a:t>City University London, </a:t>
            </a:r>
            <a:r>
              <a:rPr lang="en-GB" sz="1800" dirty="0" smtClean="0"/>
              <a:t>UK</a:t>
            </a:r>
            <a:endParaRPr lang="en-GB" sz="1800" dirty="0"/>
          </a:p>
          <a:p>
            <a:pPr>
              <a:lnSpc>
                <a:spcPct val="110000"/>
              </a:lnSpc>
              <a:spcBef>
                <a:spcPts val="0"/>
              </a:spcBef>
            </a:pPr>
            <a:r>
              <a:rPr lang="en-GB" sz="1800" baseline="30000" dirty="0"/>
              <a:t>c</a:t>
            </a:r>
            <a:r>
              <a:rPr lang="en-GB" sz="1800" dirty="0"/>
              <a:t> TU Dresden, </a:t>
            </a:r>
            <a:r>
              <a:rPr lang="en-GB" sz="1800" dirty="0" smtClean="0"/>
              <a:t>Germany</a:t>
            </a:r>
            <a:endParaRPr lang="en-GB" sz="1800" dirty="0"/>
          </a:p>
          <a:p>
            <a:pPr>
              <a:lnSpc>
                <a:spcPct val="110000"/>
              </a:lnSpc>
              <a:spcBef>
                <a:spcPts val="0"/>
              </a:spcBef>
            </a:pPr>
            <a:r>
              <a:rPr lang="en-GB" sz="1800" baseline="30000" dirty="0"/>
              <a:t>d</a:t>
            </a:r>
            <a:r>
              <a:rPr lang="en-GB" sz="1800" dirty="0"/>
              <a:t> University Zurich, </a:t>
            </a:r>
            <a:r>
              <a:rPr lang="en-GB" sz="1800" dirty="0" smtClean="0"/>
              <a:t>Switzerland</a:t>
            </a:r>
          </a:p>
        </p:txBody>
      </p:sp>
      <p:sp>
        <p:nvSpPr>
          <p:cNvPr id="4" name="Slide Number Placeholder 3"/>
          <p:cNvSpPr>
            <a:spLocks noGrp="1"/>
          </p:cNvSpPr>
          <p:nvPr>
            <p:ph type="sldNum" sz="quarter" idx="12"/>
          </p:nvPr>
        </p:nvSpPr>
        <p:spPr/>
        <p:txBody>
          <a:bodyPr/>
          <a:lstStyle/>
          <a:p>
            <a:fld id="{FB8AE29E-CEF7-4D01-9252-1A41198295E8}" type="slidenum">
              <a:rPr lang="en-US" smtClean="0"/>
              <a:pPr/>
              <a:t>1</a:t>
            </a:fld>
            <a:endParaRPr lang="en-US" dirty="0"/>
          </a:p>
        </p:txBody>
      </p:sp>
    </p:spTree>
    <p:extLst>
      <p:ext uri="{BB962C8B-B14F-4D97-AF65-F5344CB8AC3E}">
        <p14:creationId xmlns:p14="http://schemas.microsoft.com/office/powerpoint/2010/main" val="30563805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Spatio</a:t>
            </a:r>
            <a:r>
              <a:rPr lang="en-GB" dirty="0" smtClean="0"/>
              <a:t>-temporal distribution of the disease-related tweets</a:t>
            </a:r>
            <a:endParaRPr lang="en-GB" dirty="0"/>
          </a:p>
        </p:txBody>
      </p:sp>
      <p:sp>
        <p:nvSpPr>
          <p:cNvPr id="3" name="Slide Number Placeholder 2"/>
          <p:cNvSpPr>
            <a:spLocks noGrp="1"/>
          </p:cNvSpPr>
          <p:nvPr>
            <p:ph type="sldNum" sz="quarter" idx="12"/>
          </p:nvPr>
        </p:nvSpPr>
        <p:spPr/>
        <p:txBody>
          <a:bodyPr/>
          <a:lstStyle/>
          <a:p>
            <a:fld id="{FB8AE29E-CEF7-4D01-9252-1A41198295E8}" type="slidenum">
              <a:rPr lang="en-GB" noProof="0" smtClean="0"/>
              <a:pPr/>
              <a:t>10</a:t>
            </a:fld>
            <a:endParaRPr lang="en-GB" noProof="0" dirty="0"/>
          </a:p>
        </p:txBody>
      </p:sp>
      <p:pic>
        <p:nvPicPr>
          <p:cNvPr id="7" name="Picture 6"/>
          <p:cNvPicPr>
            <a:picLocks noChangeAspect="1"/>
          </p:cNvPicPr>
          <p:nvPr/>
        </p:nvPicPr>
        <p:blipFill>
          <a:blip r:embed="rId2"/>
          <a:stretch>
            <a:fillRect/>
          </a:stretch>
        </p:blipFill>
        <p:spPr>
          <a:xfrm>
            <a:off x="247121" y="1267298"/>
            <a:ext cx="4340377" cy="2595601"/>
          </a:xfrm>
          <a:prstGeom prst="rect">
            <a:avLst/>
          </a:prstGeom>
        </p:spPr>
      </p:pic>
      <p:pic>
        <p:nvPicPr>
          <p:cNvPr id="8" name="Picture 7"/>
          <p:cNvPicPr>
            <a:picLocks noChangeAspect="1"/>
          </p:cNvPicPr>
          <p:nvPr/>
        </p:nvPicPr>
        <p:blipFill>
          <a:blip r:embed="rId3"/>
          <a:stretch>
            <a:fillRect/>
          </a:stretch>
        </p:blipFill>
        <p:spPr>
          <a:xfrm>
            <a:off x="4696838" y="1267298"/>
            <a:ext cx="4218645" cy="2146200"/>
          </a:xfrm>
          <a:prstGeom prst="rect">
            <a:avLst/>
          </a:prstGeom>
        </p:spPr>
      </p:pic>
      <p:pic>
        <p:nvPicPr>
          <p:cNvPr id="9" name="Picture 8"/>
          <p:cNvPicPr>
            <a:picLocks noChangeAspect="1"/>
          </p:cNvPicPr>
          <p:nvPr/>
        </p:nvPicPr>
        <p:blipFill>
          <a:blip r:embed="rId4"/>
          <a:stretch>
            <a:fillRect/>
          </a:stretch>
        </p:blipFill>
        <p:spPr>
          <a:xfrm>
            <a:off x="247121" y="4243409"/>
            <a:ext cx="4218645" cy="2146200"/>
          </a:xfrm>
          <a:prstGeom prst="rect">
            <a:avLst/>
          </a:prstGeom>
        </p:spPr>
      </p:pic>
      <p:pic>
        <p:nvPicPr>
          <p:cNvPr id="10" name="Picture 9"/>
          <p:cNvPicPr>
            <a:picLocks noChangeAspect="1"/>
          </p:cNvPicPr>
          <p:nvPr/>
        </p:nvPicPr>
        <p:blipFill>
          <a:blip r:embed="rId5"/>
          <a:stretch>
            <a:fillRect/>
          </a:stretch>
        </p:blipFill>
        <p:spPr>
          <a:xfrm>
            <a:off x="4692640" y="4243409"/>
            <a:ext cx="4222843" cy="2142000"/>
          </a:xfrm>
          <a:prstGeom prst="rect">
            <a:avLst/>
          </a:prstGeom>
        </p:spPr>
      </p:pic>
      <p:sp>
        <p:nvSpPr>
          <p:cNvPr id="11" name="TextBox 10"/>
          <p:cNvSpPr txBox="1"/>
          <p:nvPr/>
        </p:nvSpPr>
        <p:spPr>
          <a:xfrm>
            <a:off x="3656306" y="2574435"/>
            <a:ext cx="867545" cy="369332"/>
          </a:xfrm>
          <a:prstGeom prst="rect">
            <a:avLst/>
          </a:prstGeom>
          <a:noFill/>
        </p:spPr>
        <p:txBody>
          <a:bodyPr wrap="none" rtlCol="0">
            <a:spAutoFit/>
          </a:bodyPr>
          <a:lstStyle/>
          <a:p>
            <a:r>
              <a:rPr lang="en-GB" dirty="0" smtClean="0"/>
              <a:t>May 18</a:t>
            </a:r>
          </a:p>
        </p:txBody>
      </p:sp>
      <p:sp>
        <p:nvSpPr>
          <p:cNvPr id="12" name="TextBox 11"/>
          <p:cNvSpPr txBox="1"/>
          <p:nvPr/>
        </p:nvSpPr>
        <p:spPr>
          <a:xfrm>
            <a:off x="247121" y="6334653"/>
            <a:ext cx="870751" cy="369332"/>
          </a:xfrm>
          <a:prstGeom prst="rect">
            <a:avLst/>
          </a:prstGeom>
          <a:noFill/>
        </p:spPr>
        <p:txBody>
          <a:bodyPr wrap="none" rtlCol="0">
            <a:spAutoFit/>
          </a:bodyPr>
          <a:lstStyle/>
          <a:p>
            <a:r>
              <a:rPr lang="en-GB" dirty="0" smtClean="0"/>
              <a:t>May 19</a:t>
            </a:r>
          </a:p>
        </p:txBody>
      </p:sp>
      <p:sp>
        <p:nvSpPr>
          <p:cNvPr id="13" name="TextBox 12"/>
          <p:cNvSpPr txBox="1"/>
          <p:nvPr/>
        </p:nvSpPr>
        <p:spPr>
          <a:xfrm>
            <a:off x="4696838" y="6346440"/>
            <a:ext cx="877484" cy="369332"/>
          </a:xfrm>
          <a:prstGeom prst="rect">
            <a:avLst/>
          </a:prstGeom>
          <a:noFill/>
        </p:spPr>
        <p:txBody>
          <a:bodyPr wrap="none" rtlCol="0">
            <a:spAutoFit/>
          </a:bodyPr>
          <a:lstStyle/>
          <a:p>
            <a:r>
              <a:rPr lang="en-GB" dirty="0" smtClean="0"/>
              <a:t>May 20</a:t>
            </a:r>
          </a:p>
        </p:txBody>
      </p:sp>
      <p:sp>
        <p:nvSpPr>
          <p:cNvPr id="14" name="TextBox 13"/>
          <p:cNvSpPr txBox="1"/>
          <p:nvPr/>
        </p:nvSpPr>
        <p:spPr>
          <a:xfrm>
            <a:off x="4692640" y="3386204"/>
            <a:ext cx="867545" cy="369332"/>
          </a:xfrm>
          <a:prstGeom prst="rect">
            <a:avLst/>
          </a:prstGeom>
          <a:noFill/>
        </p:spPr>
        <p:txBody>
          <a:bodyPr wrap="none" rtlCol="0">
            <a:spAutoFit/>
          </a:bodyPr>
          <a:lstStyle/>
          <a:p>
            <a:r>
              <a:rPr lang="en-GB" dirty="0" smtClean="0"/>
              <a:t>May 18</a:t>
            </a:r>
          </a:p>
        </p:txBody>
      </p:sp>
      <p:sp>
        <p:nvSpPr>
          <p:cNvPr id="15" name="TextBox 14"/>
          <p:cNvSpPr txBox="1"/>
          <p:nvPr/>
        </p:nvSpPr>
        <p:spPr>
          <a:xfrm>
            <a:off x="3654704" y="2009259"/>
            <a:ext cx="870751" cy="369332"/>
          </a:xfrm>
          <a:prstGeom prst="rect">
            <a:avLst/>
          </a:prstGeom>
          <a:noFill/>
        </p:spPr>
        <p:txBody>
          <a:bodyPr wrap="none" rtlCol="0">
            <a:spAutoFit/>
          </a:bodyPr>
          <a:lstStyle/>
          <a:p>
            <a:r>
              <a:rPr lang="en-GB" dirty="0" smtClean="0"/>
              <a:t>May 19</a:t>
            </a:r>
          </a:p>
        </p:txBody>
      </p:sp>
      <p:sp>
        <p:nvSpPr>
          <p:cNvPr id="16" name="TextBox 15"/>
          <p:cNvSpPr txBox="1"/>
          <p:nvPr/>
        </p:nvSpPr>
        <p:spPr>
          <a:xfrm>
            <a:off x="3656306" y="1357339"/>
            <a:ext cx="877484" cy="369332"/>
          </a:xfrm>
          <a:prstGeom prst="rect">
            <a:avLst/>
          </a:prstGeom>
          <a:noFill/>
        </p:spPr>
        <p:txBody>
          <a:bodyPr wrap="none" rtlCol="0">
            <a:spAutoFit/>
          </a:bodyPr>
          <a:lstStyle/>
          <a:p>
            <a:r>
              <a:rPr lang="en-GB" dirty="0" smtClean="0"/>
              <a:t>May 20</a:t>
            </a:r>
          </a:p>
        </p:txBody>
      </p:sp>
      <p:sp>
        <p:nvSpPr>
          <p:cNvPr id="17" name="TextBox 16"/>
          <p:cNvSpPr txBox="1"/>
          <p:nvPr/>
        </p:nvSpPr>
        <p:spPr>
          <a:xfrm>
            <a:off x="179267" y="4237014"/>
            <a:ext cx="2238042" cy="830997"/>
          </a:xfrm>
          <a:prstGeom prst="rect">
            <a:avLst/>
          </a:prstGeom>
          <a:solidFill>
            <a:srgbClr val="FFFFFF">
              <a:alpha val="69804"/>
            </a:srgbClr>
          </a:solidFill>
        </p:spPr>
        <p:txBody>
          <a:bodyPr wrap="square" rtlCol="0">
            <a:spAutoFit/>
          </a:bodyPr>
          <a:lstStyle/>
          <a:p>
            <a:r>
              <a:rPr lang="en-GB" sz="1600" dirty="0" smtClean="0">
                <a:solidFill>
                  <a:srgbClr val="3333CC"/>
                </a:solidFill>
              </a:rPr>
              <a:t>This cluster appeared on the second day of the outbreak</a:t>
            </a:r>
            <a:endParaRPr lang="en-GB" sz="1600" dirty="0">
              <a:solidFill>
                <a:srgbClr val="3333CC"/>
              </a:solidFill>
            </a:endParaRPr>
          </a:p>
        </p:txBody>
      </p:sp>
      <p:cxnSp>
        <p:nvCxnSpPr>
          <p:cNvPr id="5" name="Straight Arrow Connector 4"/>
          <p:cNvCxnSpPr/>
          <p:nvPr/>
        </p:nvCxnSpPr>
        <p:spPr>
          <a:xfrm>
            <a:off x="1291670" y="5068011"/>
            <a:ext cx="0" cy="360839"/>
          </a:xfrm>
          <a:prstGeom prst="straightConnector1">
            <a:avLst/>
          </a:prstGeom>
          <a:ln w="28575">
            <a:solidFill>
              <a:srgbClr val="3333CC"/>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310437" y="3982674"/>
            <a:ext cx="1107074" cy="338554"/>
          </a:xfrm>
          <a:prstGeom prst="rect">
            <a:avLst/>
          </a:prstGeom>
          <a:solidFill>
            <a:srgbClr val="FFFFFF">
              <a:alpha val="69804"/>
            </a:srgbClr>
          </a:solidFill>
        </p:spPr>
        <p:txBody>
          <a:bodyPr wrap="square" rtlCol="0">
            <a:spAutoFit/>
          </a:bodyPr>
          <a:lstStyle/>
          <a:p>
            <a:r>
              <a:rPr lang="en-GB" sz="1600" dirty="0" smtClean="0">
                <a:solidFill>
                  <a:srgbClr val="3333CC"/>
                </a:solidFill>
              </a:rPr>
              <a:t>Hospitals</a:t>
            </a:r>
            <a:endParaRPr lang="en-GB" sz="1600" dirty="0">
              <a:solidFill>
                <a:srgbClr val="3333CC"/>
              </a:solidFill>
            </a:endParaRPr>
          </a:p>
        </p:txBody>
      </p:sp>
      <p:cxnSp>
        <p:nvCxnSpPr>
          <p:cNvPr id="20" name="Straight Arrow Connector 19"/>
          <p:cNvCxnSpPr>
            <a:stCxn id="18" idx="1"/>
          </p:cNvCxnSpPr>
          <p:nvPr/>
        </p:nvCxnSpPr>
        <p:spPr>
          <a:xfrm flipH="1">
            <a:off x="5230624" y="4151951"/>
            <a:ext cx="1079813" cy="169277"/>
          </a:xfrm>
          <a:prstGeom prst="straightConnector1">
            <a:avLst/>
          </a:prstGeom>
          <a:ln w="28575">
            <a:solidFill>
              <a:srgbClr val="3333CC"/>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1"/>
          </p:cNvCxnSpPr>
          <p:nvPr/>
        </p:nvCxnSpPr>
        <p:spPr>
          <a:xfrm flipH="1">
            <a:off x="5793332" y="4151951"/>
            <a:ext cx="517105" cy="738453"/>
          </a:xfrm>
          <a:prstGeom prst="straightConnector1">
            <a:avLst/>
          </a:prstGeom>
          <a:ln w="28575">
            <a:solidFill>
              <a:srgbClr val="3333CC"/>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2"/>
          </p:cNvCxnSpPr>
          <p:nvPr/>
        </p:nvCxnSpPr>
        <p:spPr>
          <a:xfrm flipH="1">
            <a:off x="6358608" y="4321228"/>
            <a:ext cx="505366" cy="615253"/>
          </a:xfrm>
          <a:prstGeom prst="straightConnector1">
            <a:avLst/>
          </a:prstGeom>
          <a:ln w="28575">
            <a:solidFill>
              <a:srgbClr val="3333CC"/>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863974" y="4344266"/>
            <a:ext cx="125111" cy="146239"/>
          </a:xfrm>
          <a:prstGeom prst="straightConnector1">
            <a:avLst/>
          </a:prstGeom>
          <a:ln w="28575">
            <a:solidFill>
              <a:srgbClr val="3333CC"/>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8" idx="3"/>
          </p:cNvCxnSpPr>
          <p:nvPr/>
        </p:nvCxnSpPr>
        <p:spPr>
          <a:xfrm>
            <a:off x="7417511" y="4151951"/>
            <a:ext cx="885840" cy="192315"/>
          </a:xfrm>
          <a:prstGeom prst="straightConnector1">
            <a:avLst/>
          </a:prstGeom>
          <a:ln w="28575">
            <a:solidFill>
              <a:srgbClr val="3333CC"/>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8" idx="3"/>
          </p:cNvCxnSpPr>
          <p:nvPr/>
        </p:nvCxnSpPr>
        <p:spPr>
          <a:xfrm>
            <a:off x="7417511" y="4151951"/>
            <a:ext cx="885840" cy="1276899"/>
          </a:xfrm>
          <a:prstGeom prst="straightConnector1">
            <a:avLst/>
          </a:prstGeom>
          <a:ln w="28575">
            <a:solidFill>
              <a:srgbClr val="3333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0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Thematic differences between spatial clusters</a:t>
            </a:r>
            <a:endParaRPr lang="en-GB" dirty="0"/>
          </a:p>
        </p:txBody>
      </p:sp>
      <p:sp>
        <p:nvSpPr>
          <p:cNvPr id="3" name="Slide Number Placeholder 2"/>
          <p:cNvSpPr>
            <a:spLocks noGrp="1"/>
          </p:cNvSpPr>
          <p:nvPr>
            <p:ph type="sldNum" sz="quarter" idx="12"/>
          </p:nvPr>
        </p:nvSpPr>
        <p:spPr/>
        <p:txBody>
          <a:bodyPr/>
          <a:lstStyle/>
          <a:p>
            <a:fld id="{FB8AE29E-CEF7-4D01-9252-1A41198295E8}" type="slidenum">
              <a:rPr lang="en-GB" noProof="0" smtClean="0"/>
              <a:pPr/>
              <a:t>11</a:t>
            </a:fld>
            <a:endParaRPr lang="en-GB" noProof="0" dirty="0"/>
          </a:p>
        </p:txBody>
      </p:sp>
      <p:pic>
        <p:nvPicPr>
          <p:cNvPr id="4" name="Picture 3"/>
          <p:cNvPicPr>
            <a:picLocks noChangeAspect="1"/>
          </p:cNvPicPr>
          <p:nvPr/>
        </p:nvPicPr>
        <p:blipFill>
          <a:blip r:embed="rId2"/>
          <a:stretch>
            <a:fillRect/>
          </a:stretch>
        </p:blipFill>
        <p:spPr>
          <a:xfrm>
            <a:off x="349158" y="1291200"/>
            <a:ext cx="4222843" cy="2137800"/>
          </a:xfrm>
          <a:prstGeom prst="rect">
            <a:avLst/>
          </a:prstGeom>
        </p:spPr>
      </p:pic>
      <p:pic>
        <p:nvPicPr>
          <p:cNvPr id="5" name="Picture 4"/>
          <p:cNvPicPr>
            <a:picLocks noChangeAspect="1"/>
          </p:cNvPicPr>
          <p:nvPr/>
        </p:nvPicPr>
        <p:blipFill>
          <a:blip r:embed="rId3"/>
          <a:stretch>
            <a:fillRect/>
          </a:stretch>
        </p:blipFill>
        <p:spPr>
          <a:xfrm>
            <a:off x="349158" y="3494106"/>
            <a:ext cx="4319389" cy="2299080"/>
          </a:xfrm>
          <a:prstGeom prst="rect">
            <a:avLst/>
          </a:prstGeom>
        </p:spPr>
      </p:pic>
      <p:pic>
        <p:nvPicPr>
          <p:cNvPr id="6" name="Picture 5"/>
          <p:cNvPicPr>
            <a:picLocks noChangeAspect="1"/>
          </p:cNvPicPr>
          <p:nvPr/>
        </p:nvPicPr>
        <p:blipFill>
          <a:blip r:embed="rId4"/>
          <a:stretch>
            <a:fillRect/>
          </a:stretch>
        </p:blipFill>
        <p:spPr>
          <a:xfrm>
            <a:off x="4668547" y="1288145"/>
            <a:ext cx="4218645" cy="2146200"/>
          </a:xfrm>
          <a:prstGeom prst="rect">
            <a:avLst/>
          </a:prstGeom>
        </p:spPr>
      </p:pic>
      <p:pic>
        <p:nvPicPr>
          <p:cNvPr id="8" name="Picture 7"/>
          <p:cNvPicPr>
            <a:picLocks noChangeAspect="1"/>
          </p:cNvPicPr>
          <p:nvPr/>
        </p:nvPicPr>
        <p:blipFill>
          <a:blip r:embed="rId5"/>
          <a:stretch>
            <a:fillRect/>
          </a:stretch>
        </p:blipFill>
        <p:spPr>
          <a:xfrm>
            <a:off x="4668547" y="3494106"/>
            <a:ext cx="4319389" cy="2299080"/>
          </a:xfrm>
          <a:prstGeom prst="rect">
            <a:avLst/>
          </a:prstGeom>
        </p:spPr>
      </p:pic>
    </p:spTree>
    <p:extLst>
      <p:ext uri="{BB962C8B-B14F-4D97-AF65-F5344CB8AC3E}">
        <p14:creationId xmlns:p14="http://schemas.microsoft.com/office/powerpoint/2010/main" val="410081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Context</a:t>
            </a:r>
            <a:endParaRPr lang="en-GB" dirty="0"/>
          </a:p>
        </p:txBody>
      </p:sp>
      <p:sp>
        <p:nvSpPr>
          <p:cNvPr id="3" name="Slide Number Placeholder 2"/>
          <p:cNvSpPr>
            <a:spLocks noGrp="1"/>
          </p:cNvSpPr>
          <p:nvPr>
            <p:ph type="sldNum" sz="quarter" idx="12"/>
          </p:nvPr>
        </p:nvSpPr>
        <p:spPr/>
        <p:txBody>
          <a:bodyPr/>
          <a:lstStyle/>
          <a:p>
            <a:fld id="{FB8AE29E-CEF7-4D01-9252-1A41198295E8}" type="slidenum">
              <a:rPr lang="en-GB" noProof="0" smtClean="0"/>
              <a:pPr/>
              <a:t>12</a:t>
            </a:fld>
            <a:endParaRPr lang="en-GB" noProof="0" dirty="0"/>
          </a:p>
        </p:txBody>
      </p:sp>
      <p:pic>
        <p:nvPicPr>
          <p:cNvPr id="7" name="Picture 6"/>
          <p:cNvPicPr>
            <a:picLocks noChangeAspect="1"/>
          </p:cNvPicPr>
          <p:nvPr/>
        </p:nvPicPr>
        <p:blipFill>
          <a:blip r:embed="rId2"/>
          <a:stretch>
            <a:fillRect/>
          </a:stretch>
        </p:blipFill>
        <p:spPr>
          <a:xfrm>
            <a:off x="349158" y="1553366"/>
            <a:ext cx="4222843" cy="2137800"/>
          </a:xfrm>
          <a:prstGeom prst="rect">
            <a:avLst/>
          </a:prstGeom>
        </p:spPr>
      </p:pic>
      <p:pic>
        <p:nvPicPr>
          <p:cNvPr id="8" name="Picture 7"/>
          <p:cNvPicPr>
            <a:picLocks noChangeAspect="1"/>
          </p:cNvPicPr>
          <p:nvPr/>
        </p:nvPicPr>
        <p:blipFill>
          <a:blip r:embed="rId3"/>
          <a:stretch>
            <a:fillRect/>
          </a:stretch>
        </p:blipFill>
        <p:spPr>
          <a:xfrm>
            <a:off x="4668547" y="1550311"/>
            <a:ext cx="4218645" cy="2146200"/>
          </a:xfrm>
          <a:prstGeom prst="rect">
            <a:avLst/>
          </a:prstGeom>
        </p:spPr>
      </p:pic>
      <p:sp>
        <p:nvSpPr>
          <p:cNvPr id="9" name="Right Arrow 8"/>
          <p:cNvSpPr/>
          <p:nvPr/>
        </p:nvSpPr>
        <p:spPr>
          <a:xfrm>
            <a:off x="3235063" y="2016743"/>
            <a:ext cx="359241" cy="18834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de-DE" sz="1400" dirty="0">
              <a:solidFill>
                <a:schemeClr val="tx1"/>
              </a:solidFill>
            </a:endParaRPr>
          </a:p>
        </p:txBody>
      </p:sp>
      <p:sp>
        <p:nvSpPr>
          <p:cNvPr id="12" name="TextBox 11"/>
          <p:cNvSpPr txBox="1"/>
          <p:nvPr/>
        </p:nvSpPr>
        <p:spPr>
          <a:xfrm>
            <a:off x="356461" y="1177283"/>
            <a:ext cx="3540814" cy="369332"/>
          </a:xfrm>
          <a:prstGeom prst="rect">
            <a:avLst/>
          </a:prstGeom>
          <a:noFill/>
        </p:spPr>
        <p:txBody>
          <a:bodyPr wrap="square" rtlCol="0">
            <a:spAutoFit/>
          </a:bodyPr>
          <a:lstStyle/>
          <a:p>
            <a:r>
              <a:rPr lang="en-GB" dirty="0" smtClean="0"/>
              <a:t>Wind on May 18: from the west </a:t>
            </a:r>
            <a:endParaRPr lang="en-GB" dirty="0"/>
          </a:p>
        </p:txBody>
      </p:sp>
      <p:sp>
        <p:nvSpPr>
          <p:cNvPr id="13" name="TextBox 12"/>
          <p:cNvSpPr txBox="1"/>
          <p:nvPr/>
        </p:nvSpPr>
        <p:spPr>
          <a:xfrm>
            <a:off x="4668546" y="1175755"/>
            <a:ext cx="2757486" cy="369332"/>
          </a:xfrm>
          <a:prstGeom prst="rect">
            <a:avLst/>
          </a:prstGeom>
          <a:noFill/>
        </p:spPr>
        <p:txBody>
          <a:bodyPr wrap="none" rtlCol="0">
            <a:spAutoFit/>
          </a:bodyPr>
          <a:lstStyle/>
          <a:p>
            <a:r>
              <a:rPr lang="en-GB" dirty="0" smtClean="0"/>
              <a:t>River flow: to southwest</a:t>
            </a:r>
            <a:endParaRPr lang="en-GB" dirty="0"/>
          </a:p>
        </p:txBody>
      </p:sp>
      <p:sp>
        <p:nvSpPr>
          <p:cNvPr id="14" name="Right Arrow 13"/>
          <p:cNvSpPr/>
          <p:nvPr/>
        </p:nvSpPr>
        <p:spPr>
          <a:xfrm rot="8369822">
            <a:off x="5163652" y="3210003"/>
            <a:ext cx="359241" cy="188346"/>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de-DE" sz="1400" dirty="0">
              <a:solidFill>
                <a:schemeClr val="tx1"/>
              </a:solidFil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9983" y="4154543"/>
            <a:ext cx="4568064" cy="2323520"/>
          </a:xfrm>
          <a:prstGeom prst="rect">
            <a:avLst/>
          </a:prstGeom>
        </p:spPr>
      </p:pic>
      <p:sp>
        <p:nvSpPr>
          <p:cNvPr id="16" name="TextBox 15"/>
          <p:cNvSpPr txBox="1"/>
          <p:nvPr/>
        </p:nvSpPr>
        <p:spPr>
          <a:xfrm>
            <a:off x="4126487" y="5143867"/>
            <a:ext cx="364202" cy="523220"/>
          </a:xfrm>
          <a:prstGeom prst="rect">
            <a:avLst/>
          </a:prstGeom>
          <a:solidFill>
            <a:srgbClr val="FFFFFF">
              <a:alpha val="67843"/>
            </a:srgbClr>
          </a:solidFill>
          <a:ln w="38100">
            <a:solidFill>
              <a:srgbClr val="FF0000"/>
            </a:solidFill>
          </a:ln>
        </p:spPr>
        <p:txBody>
          <a:bodyPr wrap="none" rtlCol="0">
            <a:spAutoFit/>
          </a:bodyPr>
          <a:lstStyle/>
          <a:p>
            <a:r>
              <a:rPr lang="en-GB" sz="2800" b="1" dirty="0" smtClean="0">
                <a:solidFill>
                  <a:srgbClr val="FF0000"/>
                </a:solidFill>
              </a:rPr>
              <a:t>?</a:t>
            </a:r>
            <a:endParaRPr lang="en-GB" sz="2800" b="1" dirty="0">
              <a:solidFill>
                <a:srgbClr val="FF0000"/>
              </a:solidFill>
            </a:endParaRPr>
          </a:p>
        </p:txBody>
      </p:sp>
      <p:cxnSp>
        <p:nvCxnSpPr>
          <p:cNvPr id="19" name="Straight Arrow Connector 18"/>
          <p:cNvCxnSpPr/>
          <p:nvPr/>
        </p:nvCxnSpPr>
        <p:spPr>
          <a:xfrm>
            <a:off x="2810314" y="3115908"/>
            <a:ext cx="1316173" cy="19295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435813" y="3691166"/>
            <a:ext cx="907459" cy="13542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8017" y="4293140"/>
            <a:ext cx="1927131" cy="369332"/>
          </a:xfrm>
          <a:prstGeom prst="rect">
            <a:avLst/>
          </a:prstGeom>
          <a:noFill/>
        </p:spPr>
        <p:txBody>
          <a:bodyPr wrap="none" rtlCol="0">
            <a:spAutoFit/>
          </a:bodyPr>
          <a:lstStyle/>
          <a:p>
            <a:r>
              <a:rPr lang="en-GB" dirty="0" smtClean="0"/>
              <a:t>Common origin?</a:t>
            </a:r>
            <a:endParaRPr lang="en-GB" dirty="0"/>
          </a:p>
        </p:txBody>
      </p:sp>
    </p:spTree>
    <p:extLst>
      <p:ext uri="{BB962C8B-B14F-4D97-AF65-F5344CB8AC3E}">
        <p14:creationId xmlns:p14="http://schemas.microsoft.com/office/powerpoint/2010/main" val="1812562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probable cause of the outbreak</a:t>
            </a:r>
            <a:endParaRPr lang="en-GB" dirty="0"/>
          </a:p>
        </p:txBody>
      </p:sp>
      <p:sp>
        <p:nvSpPr>
          <p:cNvPr id="3" name="Slide Number Placeholder 2"/>
          <p:cNvSpPr>
            <a:spLocks noGrp="1"/>
          </p:cNvSpPr>
          <p:nvPr>
            <p:ph type="sldNum" sz="quarter" idx="12"/>
          </p:nvPr>
        </p:nvSpPr>
        <p:spPr/>
        <p:txBody>
          <a:bodyPr/>
          <a:lstStyle/>
          <a:p>
            <a:fld id="{FB8AE29E-CEF7-4D01-9252-1A41198295E8}" type="slidenum">
              <a:rPr lang="en-GB" noProof="0" smtClean="0"/>
              <a:pPr/>
              <a:t>13</a:t>
            </a:fld>
            <a:endParaRPr lang="en-GB" noProof="0" dirty="0"/>
          </a:p>
        </p:txBody>
      </p:sp>
      <p:pic>
        <p:nvPicPr>
          <p:cNvPr id="4" name="Picture 3"/>
          <p:cNvPicPr>
            <a:picLocks noChangeAspect="1"/>
          </p:cNvPicPr>
          <p:nvPr/>
        </p:nvPicPr>
        <p:blipFill>
          <a:blip r:embed="rId2"/>
          <a:stretch>
            <a:fillRect/>
          </a:stretch>
        </p:blipFill>
        <p:spPr>
          <a:xfrm>
            <a:off x="357552" y="1282800"/>
            <a:ext cx="5900227" cy="3004680"/>
          </a:xfrm>
          <a:prstGeom prst="rect">
            <a:avLst/>
          </a:prstGeom>
        </p:spPr>
      </p:pic>
      <p:pic>
        <p:nvPicPr>
          <p:cNvPr id="5" name="Picture 4"/>
          <p:cNvPicPr>
            <a:picLocks noChangeAspect="1"/>
          </p:cNvPicPr>
          <p:nvPr/>
        </p:nvPicPr>
        <p:blipFill>
          <a:blip r:embed="rId3"/>
          <a:stretch>
            <a:fillRect/>
          </a:stretch>
        </p:blipFill>
        <p:spPr>
          <a:xfrm>
            <a:off x="2256759" y="3723127"/>
            <a:ext cx="6561777" cy="2627520"/>
          </a:xfrm>
          <a:prstGeom prst="rect">
            <a:avLst/>
          </a:prstGeom>
        </p:spPr>
      </p:pic>
    </p:spTree>
    <p:extLst>
      <p:ext uri="{BB962C8B-B14F-4D97-AF65-F5344CB8AC3E}">
        <p14:creationId xmlns:p14="http://schemas.microsoft.com/office/powerpoint/2010/main" val="3523469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Trajectories of people who came to hospitals</a:t>
            </a:r>
            <a:endParaRPr lang="en-GB" dirty="0"/>
          </a:p>
        </p:txBody>
      </p:sp>
      <p:sp>
        <p:nvSpPr>
          <p:cNvPr id="3" name="Slide Number Placeholder 2"/>
          <p:cNvSpPr>
            <a:spLocks noGrp="1"/>
          </p:cNvSpPr>
          <p:nvPr>
            <p:ph type="sldNum" sz="quarter" idx="12"/>
          </p:nvPr>
        </p:nvSpPr>
        <p:spPr/>
        <p:txBody>
          <a:bodyPr/>
          <a:lstStyle/>
          <a:p>
            <a:fld id="{FB8AE29E-CEF7-4D01-9252-1A41198295E8}" type="slidenum">
              <a:rPr lang="en-GB" noProof="0" smtClean="0"/>
              <a:pPr/>
              <a:t>14</a:t>
            </a:fld>
            <a:endParaRPr lang="en-GB" noProof="0" dirty="0"/>
          </a:p>
        </p:txBody>
      </p:sp>
      <p:pic>
        <p:nvPicPr>
          <p:cNvPr id="4" name="Picture 3"/>
          <p:cNvPicPr>
            <a:picLocks noChangeAspect="1"/>
          </p:cNvPicPr>
          <p:nvPr/>
        </p:nvPicPr>
        <p:blipFill>
          <a:blip r:embed="rId2"/>
          <a:stretch>
            <a:fillRect/>
          </a:stretch>
        </p:blipFill>
        <p:spPr>
          <a:xfrm>
            <a:off x="308094" y="1093799"/>
            <a:ext cx="4692981" cy="3116401"/>
          </a:xfrm>
          <a:prstGeom prst="rect">
            <a:avLst/>
          </a:prstGeom>
        </p:spPr>
      </p:pic>
      <p:pic>
        <p:nvPicPr>
          <p:cNvPr id="5" name="Picture 4"/>
          <p:cNvPicPr>
            <a:picLocks noChangeAspect="1"/>
          </p:cNvPicPr>
          <p:nvPr/>
        </p:nvPicPr>
        <p:blipFill>
          <a:blip r:embed="rId3"/>
          <a:stretch>
            <a:fillRect/>
          </a:stretch>
        </p:blipFill>
        <p:spPr>
          <a:xfrm>
            <a:off x="3235939" y="4049612"/>
            <a:ext cx="5067412" cy="2666160"/>
          </a:xfrm>
          <a:prstGeom prst="rect">
            <a:avLst/>
          </a:prstGeom>
        </p:spPr>
      </p:pic>
      <p:sp>
        <p:nvSpPr>
          <p:cNvPr id="6" name="TextBox 5"/>
          <p:cNvSpPr txBox="1"/>
          <p:nvPr/>
        </p:nvSpPr>
        <p:spPr>
          <a:xfrm>
            <a:off x="256513" y="4370614"/>
            <a:ext cx="2821559" cy="1200329"/>
          </a:xfrm>
          <a:prstGeom prst="rect">
            <a:avLst/>
          </a:prstGeom>
          <a:noFill/>
        </p:spPr>
        <p:txBody>
          <a:bodyPr wrap="square" rtlCol="0">
            <a:spAutoFit/>
          </a:bodyPr>
          <a:lstStyle/>
          <a:p>
            <a:r>
              <a:rPr lang="en-GB" dirty="0" smtClean="0"/>
              <a:t>Total: 4,884 people</a:t>
            </a:r>
          </a:p>
          <a:p>
            <a:r>
              <a:rPr lang="en-GB" dirty="0" smtClean="0"/>
              <a:t>4,628 of them visited </a:t>
            </a:r>
            <a:br>
              <a:rPr lang="en-GB" dirty="0" smtClean="0"/>
            </a:br>
            <a:r>
              <a:rPr lang="en-GB" dirty="0" smtClean="0"/>
              <a:t>the central-eastern area </a:t>
            </a:r>
            <a:br>
              <a:rPr lang="en-GB" dirty="0" smtClean="0"/>
            </a:br>
            <a:r>
              <a:rPr lang="en-GB" dirty="0" smtClean="0"/>
              <a:t>after the truck incident</a:t>
            </a:r>
            <a:endParaRPr lang="en-GB" dirty="0"/>
          </a:p>
        </p:txBody>
      </p:sp>
      <p:pic>
        <p:nvPicPr>
          <p:cNvPr id="7" name="Picture 6"/>
          <p:cNvPicPr>
            <a:picLocks noChangeAspect="1"/>
          </p:cNvPicPr>
          <p:nvPr/>
        </p:nvPicPr>
        <p:blipFill>
          <a:blip r:embed="rId4"/>
          <a:stretch>
            <a:fillRect/>
          </a:stretch>
        </p:blipFill>
        <p:spPr>
          <a:xfrm>
            <a:off x="5347361" y="2428276"/>
            <a:ext cx="2955990" cy="1496460"/>
          </a:xfrm>
          <a:prstGeom prst="rect">
            <a:avLst/>
          </a:prstGeom>
        </p:spPr>
      </p:pic>
    </p:spTree>
    <p:extLst>
      <p:ext uri="{BB962C8B-B14F-4D97-AF65-F5344CB8AC3E}">
        <p14:creationId xmlns:p14="http://schemas.microsoft.com/office/powerpoint/2010/main" val="1528411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Findings</a:t>
            </a:r>
            <a:endParaRPr lang="en-GB" dirty="0"/>
          </a:p>
        </p:txBody>
      </p:sp>
      <p:sp>
        <p:nvSpPr>
          <p:cNvPr id="3" name="Content Placeholder 2"/>
          <p:cNvSpPr>
            <a:spLocks noGrp="1"/>
          </p:cNvSpPr>
          <p:nvPr>
            <p:ph idx="1"/>
          </p:nvPr>
        </p:nvSpPr>
        <p:spPr>
          <a:xfrm>
            <a:off x="356461" y="1399977"/>
            <a:ext cx="8462075" cy="3952140"/>
          </a:xfrm>
        </p:spPr>
        <p:txBody>
          <a:bodyPr/>
          <a:lstStyle/>
          <a:p>
            <a:pPr marL="457200" indent="-457200">
              <a:buFont typeface="+mj-lt"/>
              <a:buAutoNum type="arabicPeriod"/>
            </a:pPr>
            <a:r>
              <a:rPr lang="en-GB" dirty="0" smtClean="0"/>
              <a:t>Outbreak time: </a:t>
            </a:r>
            <a:r>
              <a:rPr lang="en-US" dirty="0"/>
              <a:t>May </a:t>
            </a:r>
            <a:r>
              <a:rPr lang="en-US" dirty="0" smtClean="0"/>
              <a:t>18-20, </a:t>
            </a:r>
            <a:r>
              <a:rPr lang="en-US" dirty="0"/>
              <a:t>N people =  27 446, N messages = 59 755</a:t>
            </a:r>
            <a:endParaRPr lang="en-US" dirty="0" smtClean="0"/>
          </a:p>
          <a:p>
            <a:pPr marL="457200" indent="-457200">
              <a:buFont typeface="+mj-lt"/>
              <a:buAutoNum type="arabicPeriod"/>
            </a:pPr>
            <a:r>
              <a:rPr lang="en-US" dirty="0" smtClean="0"/>
              <a:t>Cluster center-east: May 18-20, </a:t>
            </a:r>
            <a:r>
              <a:rPr lang="en-US" dirty="0"/>
              <a:t>N people = 16 479, N messages = 32 </a:t>
            </a:r>
            <a:r>
              <a:rPr lang="en-US" dirty="0" smtClean="0"/>
              <a:t>445; keywords: chills, fever, flu, headache, …</a:t>
            </a:r>
          </a:p>
          <a:p>
            <a:pPr marL="457200" indent="-457200">
              <a:buFont typeface="+mj-lt"/>
              <a:buAutoNum type="arabicPeriod"/>
            </a:pPr>
            <a:r>
              <a:rPr lang="en-US" dirty="0" smtClean="0"/>
              <a:t>Cluster southwest: May 19-20, </a:t>
            </a:r>
            <a:r>
              <a:rPr lang="en-US" dirty="0"/>
              <a:t>N people = 6 752, N messages = 9 </a:t>
            </a:r>
            <a:r>
              <a:rPr lang="en-US" dirty="0" smtClean="0"/>
              <a:t>719; keywords: stomach, ache, nausea, diarrhea, …</a:t>
            </a:r>
          </a:p>
          <a:p>
            <a:pPr marL="457200" indent="-457200">
              <a:buFont typeface="+mj-lt"/>
              <a:buAutoNum type="arabicPeriod"/>
            </a:pPr>
            <a:r>
              <a:rPr lang="en-US" dirty="0" smtClean="0"/>
              <a:t>Hospitals: </a:t>
            </a:r>
            <a:r>
              <a:rPr lang="en-US" dirty="0"/>
              <a:t>time = May </a:t>
            </a:r>
            <a:r>
              <a:rPr lang="en-US" dirty="0" smtClean="0"/>
              <a:t>20, </a:t>
            </a:r>
            <a:r>
              <a:rPr lang="en-US" dirty="0"/>
              <a:t>N people = </a:t>
            </a:r>
            <a:r>
              <a:rPr lang="en-US" dirty="0" smtClean="0"/>
              <a:t>4 628, </a:t>
            </a:r>
            <a:r>
              <a:rPr lang="en-US" dirty="0"/>
              <a:t>N messages = </a:t>
            </a:r>
            <a:r>
              <a:rPr lang="en-US" dirty="0"/>
              <a:t>4 628; </a:t>
            </a:r>
            <a:r>
              <a:rPr lang="en-US" dirty="0" smtClean="0"/>
              <a:t>keywords: chills, flu, fever, cough, …</a:t>
            </a:r>
          </a:p>
          <a:p>
            <a:pPr marL="457200" indent="-457200">
              <a:buFont typeface="+mj-lt"/>
              <a:buAutoNum type="arabicPeriod"/>
            </a:pPr>
            <a:r>
              <a:rPr lang="en-US" dirty="0" smtClean="0"/>
              <a:t>Truck accident: time = May 17, </a:t>
            </a:r>
            <a:r>
              <a:rPr lang="en-US" dirty="0"/>
              <a:t>N people = 149, N </a:t>
            </a:r>
            <a:r>
              <a:rPr lang="en-US" dirty="0" smtClean="0"/>
              <a:t>messages=149; keywords: truck, accident, terrible, burning, cargo, spilling, …</a:t>
            </a:r>
            <a:endParaRPr lang="en-GB" dirty="0"/>
          </a:p>
        </p:txBody>
      </p:sp>
      <p:sp>
        <p:nvSpPr>
          <p:cNvPr id="4" name="Slide Number Placeholder 3"/>
          <p:cNvSpPr>
            <a:spLocks noGrp="1"/>
          </p:cNvSpPr>
          <p:nvPr>
            <p:ph type="sldNum" sz="quarter" idx="12"/>
          </p:nvPr>
        </p:nvSpPr>
        <p:spPr/>
        <p:txBody>
          <a:bodyPr/>
          <a:lstStyle/>
          <a:p>
            <a:fld id="{FB8AE29E-CEF7-4D01-9252-1A41198295E8}" type="slidenum">
              <a:rPr lang="en-GB" smtClean="0"/>
              <a:pPr/>
              <a:t>15</a:t>
            </a:fld>
            <a:endParaRPr lang="en-GB" dirty="0"/>
          </a:p>
        </p:txBody>
      </p:sp>
      <p:sp>
        <p:nvSpPr>
          <p:cNvPr id="5" name="TextBox 4"/>
          <p:cNvSpPr txBox="1"/>
          <p:nvPr/>
        </p:nvSpPr>
        <p:spPr>
          <a:xfrm>
            <a:off x="356461" y="5620683"/>
            <a:ext cx="8462075" cy="707886"/>
          </a:xfrm>
          <a:prstGeom prst="rect">
            <a:avLst/>
          </a:prstGeom>
          <a:noFill/>
        </p:spPr>
        <p:txBody>
          <a:bodyPr wrap="square" rtlCol="0">
            <a:spAutoFit/>
          </a:bodyPr>
          <a:lstStyle/>
          <a:p>
            <a:r>
              <a:rPr lang="en-GB" sz="2000" dirty="0" smtClean="0"/>
              <a:t>Task: </a:t>
            </a:r>
            <a:r>
              <a:rPr lang="en-GB" sz="2000" b="1" dirty="0" smtClean="0"/>
              <a:t>communicate</a:t>
            </a:r>
            <a:r>
              <a:rPr lang="en-GB" sz="2000" dirty="0" smtClean="0"/>
              <a:t> the findings to … </a:t>
            </a:r>
          </a:p>
          <a:p>
            <a:pPr algn="r"/>
            <a:r>
              <a:rPr lang="en-GB" sz="2000" dirty="0" smtClean="0"/>
              <a:t>… health services, city administration, </a:t>
            </a:r>
            <a:r>
              <a:rPr lang="en-GB" sz="2000" dirty="0"/>
              <a:t>mass </a:t>
            </a:r>
            <a:r>
              <a:rPr lang="en-GB" sz="2000" dirty="0" smtClean="0"/>
              <a:t>media, …</a:t>
            </a:r>
            <a:endParaRPr lang="en-GB" sz="2000" dirty="0"/>
          </a:p>
        </p:txBody>
      </p:sp>
    </p:spTree>
    <p:extLst>
      <p:ext uri="{BB962C8B-B14F-4D97-AF65-F5344CB8AC3E}">
        <p14:creationId xmlns:p14="http://schemas.microsoft.com/office/powerpoint/2010/main" val="1573630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Story synthesis</a:t>
            </a:r>
            <a:endParaRPr lang="en-GB" dirty="0"/>
          </a:p>
        </p:txBody>
      </p:sp>
      <p:sp>
        <p:nvSpPr>
          <p:cNvPr id="3" name="Content Placeholder 2"/>
          <p:cNvSpPr>
            <a:spLocks noGrp="1"/>
          </p:cNvSpPr>
          <p:nvPr>
            <p:ph idx="1"/>
          </p:nvPr>
        </p:nvSpPr>
        <p:spPr/>
        <p:txBody>
          <a:bodyPr/>
          <a:lstStyle/>
          <a:p>
            <a:r>
              <a:rPr lang="en-GB" dirty="0" smtClean="0"/>
              <a:t>Aggregate and summarize</a:t>
            </a:r>
          </a:p>
          <a:p>
            <a:pPr lvl="1"/>
            <a:r>
              <a:rPr lang="en-GB" dirty="0" smtClean="0"/>
              <a:t>Simplification, controlling the level of detail</a:t>
            </a:r>
          </a:p>
          <a:p>
            <a:r>
              <a:rPr lang="en-GB" dirty="0" smtClean="0"/>
              <a:t>Embed details for aggregates</a:t>
            </a:r>
          </a:p>
          <a:p>
            <a:r>
              <a:rPr lang="en-GB" dirty="0" smtClean="0"/>
              <a:t>Arrange in a meaningful layout</a:t>
            </a:r>
          </a:p>
          <a:p>
            <a:r>
              <a:rPr lang="en-GB" dirty="0" smtClean="0"/>
              <a:t>Show information facets</a:t>
            </a:r>
          </a:p>
          <a:p>
            <a:pPr lvl="1"/>
            <a:r>
              <a:rPr lang="en-GB" dirty="0" smtClean="0"/>
              <a:t>Heterogeneous facets (spatial, temporal, thematic, social) require complementary views</a:t>
            </a:r>
          </a:p>
          <a:p>
            <a:r>
              <a:rPr lang="en-GB" dirty="0" smtClean="0"/>
              <a:t>Annotate</a:t>
            </a:r>
            <a:endParaRPr lang="en-GB" dirty="0"/>
          </a:p>
        </p:txBody>
      </p:sp>
      <p:sp>
        <p:nvSpPr>
          <p:cNvPr id="4" name="Slide Number Placeholder 3"/>
          <p:cNvSpPr>
            <a:spLocks noGrp="1"/>
          </p:cNvSpPr>
          <p:nvPr>
            <p:ph type="sldNum" sz="quarter" idx="12"/>
          </p:nvPr>
        </p:nvSpPr>
        <p:spPr/>
        <p:txBody>
          <a:bodyPr/>
          <a:lstStyle/>
          <a:p>
            <a:fld id="{FB8AE29E-CEF7-4D01-9252-1A41198295E8}" type="slidenum">
              <a:rPr lang="en-GB" smtClean="0"/>
              <a:pPr/>
              <a:t>16</a:t>
            </a:fld>
            <a:endParaRPr lang="en-GB" dirty="0"/>
          </a:p>
        </p:txBody>
      </p:sp>
    </p:spTree>
    <p:extLst>
      <p:ext uri="{BB962C8B-B14F-4D97-AF65-F5344CB8AC3E}">
        <p14:creationId xmlns:p14="http://schemas.microsoft.com/office/powerpoint/2010/main" val="1988673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Story development over time 	</a:t>
            </a:r>
            <a:r>
              <a:rPr lang="en-GB" sz="2000" dirty="0" smtClean="0"/>
              <a:t>temporal layout</a:t>
            </a:r>
            <a:endParaRPr lang="en-GB" dirty="0"/>
          </a:p>
        </p:txBody>
      </p:sp>
      <p:sp>
        <p:nvSpPr>
          <p:cNvPr id="3" name="Slide Number Placeholder 2"/>
          <p:cNvSpPr>
            <a:spLocks noGrp="1"/>
          </p:cNvSpPr>
          <p:nvPr>
            <p:ph type="sldNum" sz="quarter" idx="12"/>
          </p:nvPr>
        </p:nvSpPr>
        <p:spPr/>
        <p:txBody>
          <a:bodyPr/>
          <a:lstStyle/>
          <a:p>
            <a:fld id="{FB8AE29E-CEF7-4D01-9252-1A41198295E8}" type="slidenum">
              <a:rPr lang="en-GB" noProof="0" smtClean="0"/>
              <a:pPr/>
              <a:t>17</a:t>
            </a:fld>
            <a:endParaRPr lang="en-GB" noProof="0" dirty="0"/>
          </a:p>
        </p:txBody>
      </p:sp>
      <p:cxnSp>
        <p:nvCxnSpPr>
          <p:cNvPr id="104" name="Straight Arrow Connector 103"/>
          <p:cNvCxnSpPr/>
          <p:nvPr/>
        </p:nvCxnSpPr>
        <p:spPr>
          <a:xfrm>
            <a:off x="220412" y="1599039"/>
            <a:ext cx="8686993" cy="25827"/>
          </a:xfrm>
          <a:prstGeom prst="straightConnector1">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220412" y="1175522"/>
            <a:ext cx="1575496" cy="647742"/>
            <a:chOff x="591052" y="52140"/>
            <a:chExt cx="1575496" cy="647741"/>
          </a:xfrm>
        </p:grpSpPr>
        <p:cxnSp>
          <p:nvCxnSpPr>
            <p:cNvPr id="106" name="Straight Connector 105"/>
            <p:cNvCxnSpPr/>
            <p:nvPr/>
          </p:nvCxnSpPr>
          <p:spPr>
            <a:xfrm>
              <a:off x="633046" y="381000"/>
              <a:ext cx="0" cy="19343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591052" y="52140"/>
              <a:ext cx="1575496" cy="647741"/>
            </a:xfrm>
            <a:prstGeom prst="rect">
              <a:avLst/>
            </a:prstGeom>
            <a:noFill/>
          </p:spPr>
          <p:txBody>
            <a:bodyPr wrap="none" rtlCol="0">
              <a:spAutoFit/>
            </a:bodyPr>
            <a:lstStyle/>
            <a:p>
              <a:r>
                <a:rPr lang="en-US" dirty="0"/>
                <a:t>May 17</a:t>
              </a:r>
              <a:endParaRPr lang="de-DE" dirty="0"/>
            </a:p>
          </p:txBody>
        </p:sp>
      </p:grpSp>
      <p:grpSp>
        <p:nvGrpSpPr>
          <p:cNvPr id="108" name="Group 107"/>
          <p:cNvGrpSpPr/>
          <p:nvPr/>
        </p:nvGrpSpPr>
        <p:grpSpPr>
          <a:xfrm>
            <a:off x="2363741" y="1164749"/>
            <a:ext cx="1575496" cy="647742"/>
            <a:chOff x="591052" y="52140"/>
            <a:chExt cx="1575496" cy="647741"/>
          </a:xfrm>
        </p:grpSpPr>
        <p:cxnSp>
          <p:nvCxnSpPr>
            <p:cNvPr id="109" name="Straight Connector 108"/>
            <p:cNvCxnSpPr/>
            <p:nvPr/>
          </p:nvCxnSpPr>
          <p:spPr>
            <a:xfrm>
              <a:off x="633046" y="381000"/>
              <a:ext cx="0" cy="19343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591052" y="52140"/>
              <a:ext cx="1575496" cy="647741"/>
            </a:xfrm>
            <a:prstGeom prst="rect">
              <a:avLst/>
            </a:prstGeom>
            <a:noFill/>
          </p:spPr>
          <p:txBody>
            <a:bodyPr wrap="none" rtlCol="0">
              <a:spAutoFit/>
            </a:bodyPr>
            <a:lstStyle/>
            <a:p>
              <a:r>
                <a:rPr lang="en-US" dirty="0"/>
                <a:t>May 18</a:t>
              </a:r>
              <a:endParaRPr lang="de-DE" dirty="0"/>
            </a:p>
          </p:txBody>
        </p:sp>
      </p:grpSp>
      <p:grpSp>
        <p:nvGrpSpPr>
          <p:cNvPr id="111" name="Group 110"/>
          <p:cNvGrpSpPr/>
          <p:nvPr/>
        </p:nvGrpSpPr>
        <p:grpSpPr>
          <a:xfrm>
            <a:off x="4538416" y="1164749"/>
            <a:ext cx="1575496" cy="647742"/>
            <a:chOff x="591052" y="52140"/>
            <a:chExt cx="1575496" cy="647741"/>
          </a:xfrm>
        </p:grpSpPr>
        <p:cxnSp>
          <p:nvCxnSpPr>
            <p:cNvPr id="112" name="Straight Connector 111"/>
            <p:cNvCxnSpPr/>
            <p:nvPr/>
          </p:nvCxnSpPr>
          <p:spPr>
            <a:xfrm>
              <a:off x="633046" y="381000"/>
              <a:ext cx="0" cy="19343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591052" y="52140"/>
              <a:ext cx="1575496" cy="647741"/>
            </a:xfrm>
            <a:prstGeom prst="rect">
              <a:avLst/>
            </a:prstGeom>
            <a:noFill/>
          </p:spPr>
          <p:txBody>
            <a:bodyPr wrap="none" rtlCol="0">
              <a:spAutoFit/>
            </a:bodyPr>
            <a:lstStyle/>
            <a:p>
              <a:r>
                <a:rPr lang="en-US" dirty="0"/>
                <a:t>May 19</a:t>
              </a:r>
              <a:endParaRPr lang="de-DE" dirty="0"/>
            </a:p>
          </p:txBody>
        </p:sp>
      </p:grpSp>
      <p:grpSp>
        <p:nvGrpSpPr>
          <p:cNvPr id="114" name="Group 113"/>
          <p:cNvGrpSpPr/>
          <p:nvPr/>
        </p:nvGrpSpPr>
        <p:grpSpPr>
          <a:xfrm>
            <a:off x="6682574" y="1160350"/>
            <a:ext cx="1575496" cy="647742"/>
            <a:chOff x="591052" y="52140"/>
            <a:chExt cx="1575496" cy="647741"/>
          </a:xfrm>
        </p:grpSpPr>
        <p:cxnSp>
          <p:nvCxnSpPr>
            <p:cNvPr id="115" name="Straight Connector 114"/>
            <p:cNvCxnSpPr/>
            <p:nvPr/>
          </p:nvCxnSpPr>
          <p:spPr>
            <a:xfrm>
              <a:off x="633046" y="381000"/>
              <a:ext cx="0" cy="19343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591052" y="52140"/>
              <a:ext cx="1575496" cy="647741"/>
            </a:xfrm>
            <a:prstGeom prst="rect">
              <a:avLst/>
            </a:prstGeom>
            <a:noFill/>
          </p:spPr>
          <p:txBody>
            <a:bodyPr wrap="none" rtlCol="0">
              <a:spAutoFit/>
            </a:bodyPr>
            <a:lstStyle/>
            <a:p>
              <a:r>
                <a:rPr lang="en-US" dirty="0"/>
                <a:t>May 20</a:t>
              </a:r>
              <a:endParaRPr lang="de-DE" dirty="0"/>
            </a:p>
          </p:txBody>
        </p:sp>
      </p:grpSp>
      <p:sp>
        <p:nvSpPr>
          <p:cNvPr id="117" name="Rectangle 116"/>
          <p:cNvSpPr/>
          <p:nvPr/>
        </p:nvSpPr>
        <p:spPr>
          <a:xfrm>
            <a:off x="2405735" y="1759937"/>
            <a:ext cx="6501670" cy="66838"/>
          </a:xfrm>
          <a:prstGeom prst="rect">
            <a:avLst/>
          </a:prstGeom>
          <a:solidFill>
            <a:srgbClr val="C0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sp>
        <p:nvSpPr>
          <p:cNvPr id="118" name="Rectangle 117"/>
          <p:cNvSpPr/>
          <p:nvPr/>
        </p:nvSpPr>
        <p:spPr>
          <a:xfrm>
            <a:off x="1154074" y="1660095"/>
            <a:ext cx="315377" cy="75437"/>
          </a:xfrm>
          <a:prstGeom prst="rect">
            <a:avLst/>
          </a:prstGeom>
          <a:solidFill>
            <a:srgbClr val="C0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sp>
        <p:nvSpPr>
          <p:cNvPr id="119" name="Rectangle 118"/>
          <p:cNvSpPr/>
          <p:nvPr/>
        </p:nvSpPr>
        <p:spPr>
          <a:xfrm>
            <a:off x="2405735" y="1914623"/>
            <a:ext cx="6501670" cy="81437"/>
          </a:xfrm>
          <a:prstGeom prst="rect">
            <a:avLst/>
          </a:prstGeom>
          <a:solidFill>
            <a:srgbClr val="C0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sp>
        <p:nvSpPr>
          <p:cNvPr id="120" name="Rectangle 119"/>
          <p:cNvSpPr/>
          <p:nvPr/>
        </p:nvSpPr>
        <p:spPr>
          <a:xfrm>
            <a:off x="4572000" y="2086656"/>
            <a:ext cx="4335405" cy="78889"/>
          </a:xfrm>
          <a:prstGeom prst="rect">
            <a:avLst/>
          </a:prstGeom>
          <a:solidFill>
            <a:srgbClr val="C0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sp>
        <p:nvSpPr>
          <p:cNvPr id="121" name="Rectangle 120"/>
          <p:cNvSpPr/>
          <p:nvPr/>
        </p:nvSpPr>
        <p:spPr>
          <a:xfrm>
            <a:off x="6724568" y="2254774"/>
            <a:ext cx="2182837" cy="72832"/>
          </a:xfrm>
          <a:prstGeom prst="rect">
            <a:avLst/>
          </a:prstGeom>
          <a:solidFill>
            <a:srgbClr val="C0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solidFill>
                <a:schemeClr val="tx1"/>
              </a:solidFill>
            </a:endParaRPr>
          </a:p>
        </p:txBody>
      </p:sp>
      <p:sp>
        <p:nvSpPr>
          <p:cNvPr id="124" name="Rectangle 123"/>
          <p:cNvSpPr/>
          <p:nvPr/>
        </p:nvSpPr>
        <p:spPr>
          <a:xfrm>
            <a:off x="2405735" y="2235093"/>
            <a:ext cx="1624128" cy="78483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ct val="90000"/>
              </a:lnSpc>
            </a:pPr>
            <a:r>
              <a:rPr lang="en-US" sz="1400" b="1" u="sng" dirty="0" smtClean="0">
                <a:solidFill>
                  <a:schemeClr val="tx1"/>
                </a:solidFill>
              </a:rPr>
              <a:t>Outbreak</a:t>
            </a:r>
            <a:endParaRPr lang="en-US" sz="1400" b="1" u="sng" dirty="0">
              <a:solidFill>
                <a:schemeClr val="tx1"/>
              </a:solidFill>
            </a:endParaRPr>
          </a:p>
          <a:p>
            <a:pPr>
              <a:lnSpc>
                <a:spcPct val="90000"/>
              </a:lnSpc>
            </a:pPr>
            <a:r>
              <a:rPr lang="en-US" sz="1200" dirty="0">
                <a:solidFill>
                  <a:schemeClr val="tx1"/>
                </a:solidFill>
              </a:rPr>
              <a:t>Time: May 18-20</a:t>
            </a:r>
            <a:endParaRPr lang="de-DE" sz="1200" dirty="0">
              <a:solidFill>
                <a:schemeClr val="tx1"/>
              </a:solidFill>
            </a:endParaRPr>
          </a:p>
          <a:p>
            <a:pPr>
              <a:lnSpc>
                <a:spcPct val="90000"/>
              </a:lnSpc>
            </a:pPr>
            <a:r>
              <a:rPr lang="en-US" sz="1200" dirty="0">
                <a:solidFill>
                  <a:schemeClr val="tx1"/>
                </a:solidFill>
              </a:rPr>
              <a:t>N people: 27,446</a:t>
            </a:r>
          </a:p>
          <a:p>
            <a:pPr>
              <a:lnSpc>
                <a:spcPct val="90000"/>
              </a:lnSpc>
            </a:pPr>
            <a:r>
              <a:rPr lang="en-US" sz="1200" dirty="0">
                <a:solidFill>
                  <a:schemeClr val="tx1"/>
                </a:solidFill>
              </a:rPr>
              <a:t>N messages: 59,755</a:t>
            </a:r>
          </a:p>
        </p:txBody>
      </p:sp>
      <p:sp>
        <p:nvSpPr>
          <p:cNvPr id="125" name="Rectangle 124"/>
          <p:cNvSpPr/>
          <p:nvPr/>
        </p:nvSpPr>
        <p:spPr>
          <a:xfrm>
            <a:off x="262406" y="2229138"/>
            <a:ext cx="1648166" cy="1117229"/>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400" b="1" u="sng" dirty="0" smtClean="0">
                <a:solidFill>
                  <a:schemeClr val="tx1"/>
                </a:solidFill>
              </a:rPr>
              <a:t>Truck </a:t>
            </a:r>
            <a:r>
              <a:rPr lang="en-US" sz="1400" b="1" u="sng" dirty="0">
                <a:solidFill>
                  <a:schemeClr val="tx1"/>
                </a:solidFill>
              </a:rPr>
              <a:t>accident</a:t>
            </a:r>
          </a:p>
          <a:p>
            <a:pPr>
              <a:lnSpc>
                <a:spcPct val="90000"/>
              </a:lnSpc>
            </a:pPr>
            <a:r>
              <a:rPr lang="en-US" sz="1200" dirty="0">
                <a:solidFill>
                  <a:schemeClr val="tx1"/>
                </a:solidFill>
              </a:rPr>
              <a:t>Time: May 17</a:t>
            </a:r>
            <a:endParaRPr lang="de-DE" sz="1200" dirty="0">
              <a:solidFill>
                <a:schemeClr val="tx1"/>
              </a:solidFill>
            </a:endParaRPr>
          </a:p>
          <a:p>
            <a:pPr>
              <a:lnSpc>
                <a:spcPct val="90000"/>
              </a:lnSpc>
            </a:pPr>
            <a:r>
              <a:rPr lang="en-US" sz="1200" dirty="0">
                <a:solidFill>
                  <a:schemeClr val="tx1"/>
                </a:solidFill>
              </a:rPr>
              <a:t>N people: 149</a:t>
            </a:r>
          </a:p>
          <a:p>
            <a:pPr>
              <a:lnSpc>
                <a:spcPct val="90000"/>
              </a:lnSpc>
            </a:pPr>
            <a:r>
              <a:rPr lang="en-US" sz="1200" dirty="0">
                <a:solidFill>
                  <a:schemeClr val="tx1"/>
                </a:solidFill>
              </a:rPr>
              <a:t>N messages: 149</a:t>
            </a:r>
          </a:p>
          <a:p>
            <a:pPr>
              <a:lnSpc>
                <a:spcPct val="90000"/>
              </a:lnSpc>
            </a:pPr>
            <a:r>
              <a:rPr lang="en-US" sz="1200" b="1" dirty="0">
                <a:solidFill>
                  <a:schemeClr val="tx1"/>
                </a:solidFill>
              </a:rPr>
              <a:t>Context</a:t>
            </a:r>
            <a:r>
              <a:rPr lang="en-US" sz="1200" dirty="0">
                <a:solidFill>
                  <a:schemeClr val="tx1"/>
                </a:solidFill>
              </a:rPr>
              <a:t>: motorway, river bridge</a:t>
            </a:r>
            <a:endParaRPr lang="de-DE" sz="1200" dirty="0">
              <a:solidFill>
                <a:schemeClr val="tx1"/>
              </a:solidFill>
            </a:endParaRPr>
          </a:p>
        </p:txBody>
      </p:sp>
      <p:sp>
        <p:nvSpPr>
          <p:cNvPr id="126" name="Rectangle 125"/>
          <p:cNvSpPr/>
          <p:nvPr/>
        </p:nvSpPr>
        <p:spPr>
          <a:xfrm>
            <a:off x="6724568" y="3114552"/>
            <a:ext cx="2162620" cy="1117229"/>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400" b="1" u="sng" dirty="0" smtClean="0">
                <a:solidFill>
                  <a:schemeClr val="tx1"/>
                </a:solidFill>
              </a:rPr>
              <a:t>Coming to hospitals</a:t>
            </a:r>
            <a:endParaRPr lang="en-US" sz="1400" b="1" u="sng" dirty="0">
              <a:solidFill>
                <a:schemeClr val="tx1"/>
              </a:solidFill>
            </a:endParaRPr>
          </a:p>
          <a:p>
            <a:pPr>
              <a:lnSpc>
                <a:spcPct val="90000"/>
              </a:lnSpc>
            </a:pPr>
            <a:r>
              <a:rPr lang="en-US" sz="1200" dirty="0">
                <a:solidFill>
                  <a:schemeClr val="tx1"/>
                </a:solidFill>
              </a:rPr>
              <a:t>Time: May 20</a:t>
            </a:r>
          </a:p>
          <a:p>
            <a:pPr>
              <a:lnSpc>
                <a:spcPct val="90000"/>
              </a:lnSpc>
            </a:pPr>
            <a:r>
              <a:rPr lang="en-US" sz="1200" dirty="0">
                <a:solidFill>
                  <a:schemeClr val="tx1"/>
                </a:solidFill>
              </a:rPr>
              <a:t>N people: </a:t>
            </a:r>
            <a:r>
              <a:rPr lang="en-US" sz="1200" dirty="0">
                <a:solidFill>
                  <a:schemeClr val="tx1"/>
                </a:solidFill>
              </a:rPr>
              <a:t>4,884</a:t>
            </a:r>
            <a:endParaRPr lang="en-US" sz="1200" dirty="0">
              <a:solidFill>
                <a:schemeClr val="tx1"/>
              </a:solidFill>
            </a:endParaRPr>
          </a:p>
          <a:p>
            <a:pPr>
              <a:lnSpc>
                <a:spcPct val="90000"/>
              </a:lnSpc>
            </a:pPr>
            <a:r>
              <a:rPr lang="en-US" sz="1200" b="1" dirty="0" smtClean="0">
                <a:solidFill>
                  <a:schemeClr val="tx1"/>
                </a:solidFill>
              </a:rPr>
              <a:t>Context</a:t>
            </a:r>
            <a:r>
              <a:rPr lang="en-US" sz="1200" dirty="0" smtClean="0">
                <a:solidFill>
                  <a:schemeClr val="tx1"/>
                </a:solidFill>
              </a:rPr>
              <a:t>: being in central-eastern cluster area after the accident</a:t>
            </a:r>
            <a:endParaRPr lang="de-DE" sz="1200" dirty="0">
              <a:solidFill>
                <a:schemeClr val="tx1"/>
              </a:solidFill>
            </a:endParaRPr>
          </a:p>
        </p:txBody>
      </p:sp>
      <p:grpSp>
        <p:nvGrpSpPr>
          <p:cNvPr id="127" name="Group 126"/>
          <p:cNvGrpSpPr/>
          <p:nvPr/>
        </p:nvGrpSpPr>
        <p:grpSpPr>
          <a:xfrm>
            <a:off x="2405735" y="3120749"/>
            <a:ext cx="2017947" cy="951030"/>
            <a:chOff x="3519349" y="2653385"/>
            <a:chExt cx="2024201" cy="951031"/>
          </a:xfrm>
        </p:grpSpPr>
        <p:sp>
          <p:nvSpPr>
            <p:cNvPr id="128" name="Rectangle 127"/>
            <p:cNvSpPr/>
            <p:nvPr/>
          </p:nvSpPr>
          <p:spPr>
            <a:xfrm>
              <a:off x="3519349" y="2653385"/>
              <a:ext cx="2024201" cy="951031"/>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400" b="1" u="sng" dirty="0" smtClean="0">
                  <a:solidFill>
                    <a:schemeClr val="tx1"/>
                  </a:solidFill>
                </a:rPr>
                <a:t>Cluster center-east</a:t>
              </a:r>
              <a:endParaRPr lang="en-US" sz="1400" b="1" u="sng" dirty="0">
                <a:solidFill>
                  <a:schemeClr val="tx1"/>
                </a:solidFill>
              </a:endParaRPr>
            </a:p>
            <a:p>
              <a:pPr>
                <a:lnSpc>
                  <a:spcPct val="90000"/>
                </a:lnSpc>
              </a:pPr>
              <a:r>
                <a:rPr lang="en-US" sz="1200" dirty="0">
                  <a:solidFill>
                    <a:schemeClr val="tx1"/>
                  </a:solidFill>
                </a:rPr>
                <a:t>Time: May 18-20</a:t>
              </a:r>
              <a:endParaRPr lang="de-DE" sz="1200" dirty="0">
                <a:solidFill>
                  <a:schemeClr val="tx1"/>
                </a:solidFill>
              </a:endParaRPr>
            </a:p>
            <a:p>
              <a:pPr>
                <a:lnSpc>
                  <a:spcPct val="90000"/>
                </a:lnSpc>
              </a:pPr>
              <a:r>
                <a:rPr lang="en-US" sz="1200" dirty="0">
                  <a:solidFill>
                    <a:schemeClr val="tx1"/>
                  </a:solidFill>
                </a:rPr>
                <a:t>N people: 16,479</a:t>
              </a:r>
            </a:p>
            <a:p>
              <a:pPr>
                <a:lnSpc>
                  <a:spcPct val="90000"/>
                </a:lnSpc>
              </a:pPr>
              <a:r>
                <a:rPr lang="en-US" sz="1200" dirty="0">
                  <a:solidFill>
                    <a:schemeClr val="tx1"/>
                  </a:solidFill>
                </a:rPr>
                <a:t>N messages: 32,445</a:t>
              </a:r>
            </a:p>
            <a:p>
              <a:pPr>
                <a:lnSpc>
                  <a:spcPct val="90000"/>
                </a:lnSpc>
              </a:pPr>
              <a:r>
                <a:rPr lang="en-US" sz="1200" b="1" dirty="0">
                  <a:solidFill>
                    <a:schemeClr val="tx1"/>
                  </a:solidFill>
                </a:rPr>
                <a:t>Context</a:t>
              </a:r>
              <a:r>
                <a:rPr lang="en-US" sz="1200" dirty="0">
                  <a:solidFill>
                    <a:schemeClr val="tx1"/>
                  </a:solidFill>
                </a:rPr>
                <a:t>: wind</a:t>
              </a:r>
            </a:p>
          </p:txBody>
        </p:sp>
        <p:sp>
          <p:nvSpPr>
            <p:cNvPr id="129" name="Right Arrow 128"/>
            <p:cNvSpPr/>
            <p:nvPr/>
          </p:nvSpPr>
          <p:spPr>
            <a:xfrm>
              <a:off x="4784236" y="3382410"/>
              <a:ext cx="359241" cy="18834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de-DE" sz="1200" dirty="0">
                <a:solidFill>
                  <a:schemeClr val="tx1"/>
                </a:solidFill>
              </a:endParaRPr>
            </a:p>
          </p:txBody>
        </p:sp>
      </p:grpSp>
      <p:grpSp>
        <p:nvGrpSpPr>
          <p:cNvPr id="130" name="Group 129"/>
          <p:cNvGrpSpPr/>
          <p:nvPr/>
        </p:nvGrpSpPr>
        <p:grpSpPr>
          <a:xfrm>
            <a:off x="4587498" y="3123413"/>
            <a:ext cx="1973254" cy="951030"/>
            <a:chOff x="6180146" y="2621251"/>
            <a:chExt cx="1973253" cy="951031"/>
          </a:xfrm>
        </p:grpSpPr>
        <p:sp>
          <p:nvSpPr>
            <p:cNvPr id="131" name="Rectangle 130"/>
            <p:cNvSpPr/>
            <p:nvPr/>
          </p:nvSpPr>
          <p:spPr>
            <a:xfrm>
              <a:off x="6180146" y="2621251"/>
              <a:ext cx="1973253" cy="951031"/>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400" b="1" u="sng" dirty="0" smtClean="0">
                  <a:solidFill>
                    <a:schemeClr val="tx1"/>
                  </a:solidFill>
                </a:rPr>
                <a:t>Cluster </a:t>
              </a:r>
              <a:r>
                <a:rPr lang="en-US" sz="1400" b="1" u="sng" dirty="0">
                  <a:solidFill>
                    <a:schemeClr val="tx1"/>
                  </a:solidFill>
                </a:rPr>
                <a:t>southwest</a:t>
              </a:r>
            </a:p>
            <a:p>
              <a:pPr>
                <a:lnSpc>
                  <a:spcPct val="90000"/>
                </a:lnSpc>
              </a:pPr>
              <a:r>
                <a:rPr lang="en-US" sz="1200" dirty="0">
                  <a:solidFill>
                    <a:schemeClr val="tx1"/>
                  </a:solidFill>
                </a:rPr>
                <a:t>Time: May 19-20</a:t>
              </a:r>
            </a:p>
            <a:p>
              <a:pPr>
                <a:lnSpc>
                  <a:spcPct val="90000"/>
                </a:lnSpc>
              </a:pPr>
              <a:r>
                <a:rPr lang="en-US" sz="1200" dirty="0">
                  <a:solidFill>
                    <a:schemeClr val="tx1"/>
                  </a:solidFill>
                </a:rPr>
                <a:t>N people: 6,752</a:t>
              </a:r>
            </a:p>
            <a:p>
              <a:pPr>
                <a:lnSpc>
                  <a:spcPct val="90000"/>
                </a:lnSpc>
              </a:pPr>
              <a:r>
                <a:rPr lang="en-US" sz="1200" dirty="0">
                  <a:solidFill>
                    <a:schemeClr val="tx1"/>
                  </a:solidFill>
                </a:rPr>
                <a:t>N messages: 9,719</a:t>
              </a:r>
            </a:p>
            <a:p>
              <a:pPr>
                <a:lnSpc>
                  <a:spcPct val="90000"/>
                </a:lnSpc>
              </a:pPr>
              <a:r>
                <a:rPr lang="en-US" sz="1200" b="1" dirty="0">
                  <a:solidFill>
                    <a:schemeClr val="tx1"/>
                  </a:solidFill>
                </a:rPr>
                <a:t>Context</a:t>
              </a:r>
              <a:r>
                <a:rPr lang="en-US" sz="1200" dirty="0">
                  <a:solidFill>
                    <a:schemeClr val="tx1"/>
                  </a:solidFill>
                </a:rPr>
                <a:t>: river flow </a:t>
              </a:r>
              <a:endParaRPr lang="de-DE" sz="1200" dirty="0">
                <a:solidFill>
                  <a:schemeClr val="tx1"/>
                </a:solidFill>
              </a:endParaRPr>
            </a:p>
          </p:txBody>
        </p:sp>
        <p:sp>
          <p:nvSpPr>
            <p:cNvPr id="132" name="Right Arrow 131"/>
            <p:cNvSpPr/>
            <p:nvPr/>
          </p:nvSpPr>
          <p:spPr>
            <a:xfrm rot="8369822">
              <a:off x="7707839" y="3330676"/>
              <a:ext cx="359241" cy="188346"/>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de-DE" sz="1200" dirty="0">
                <a:solidFill>
                  <a:schemeClr val="tx1"/>
                </a:solidFill>
              </a:endParaRPr>
            </a:p>
          </p:txBody>
        </p:sp>
      </p:grpSp>
      <p:pic>
        <p:nvPicPr>
          <p:cNvPr id="133" name="Picture 1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960" y="4242198"/>
            <a:ext cx="1708348" cy="869761"/>
          </a:xfrm>
          <a:prstGeom prst="rect">
            <a:avLst/>
          </a:prstGeom>
        </p:spPr>
      </p:pic>
      <p:pic>
        <p:nvPicPr>
          <p:cNvPr id="134" name="Picture 1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225" y="4250855"/>
            <a:ext cx="1708348" cy="863526"/>
          </a:xfrm>
          <a:prstGeom prst="rect">
            <a:avLst/>
          </a:prstGeom>
        </p:spPr>
      </p:pic>
      <p:pic>
        <p:nvPicPr>
          <p:cNvPr id="135" name="Picture 1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2490" y="4281651"/>
            <a:ext cx="1708348" cy="869761"/>
          </a:xfrm>
          <a:prstGeom prst="rect">
            <a:avLst/>
          </a:prstGeom>
        </p:spPr>
      </p:pic>
      <p:pic>
        <p:nvPicPr>
          <p:cNvPr id="136" name="Picture 1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55" y="4297238"/>
            <a:ext cx="1702113" cy="854174"/>
          </a:xfrm>
          <a:prstGeom prst="rect">
            <a:avLst/>
          </a:prstGeom>
        </p:spPr>
      </p:pic>
      <p:pic>
        <p:nvPicPr>
          <p:cNvPr id="141" name="Picture 1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1136" y="5151412"/>
            <a:ext cx="1427143" cy="1494643"/>
          </a:xfrm>
          <a:prstGeom prst="rect">
            <a:avLst/>
          </a:prstGeom>
        </p:spPr>
      </p:pic>
      <p:pic>
        <p:nvPicPr>
          <p:cNvPr id="142" name="Picture 1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5048" y="5216869"/>
            <a:ext cx="1376654" cy="1443159"/>
          </a:xfrm>
          <a:prstGeom prst="rect">
            <a:avLst/>
          </a:prstGeom>
        </p:spPr>
      </p:pic>
      <p:pic>
        <p:nvPicPr>
          <p:cNvPr id="143" name="Picture 1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48985" y="5203450"/>
            <a:ext cx="1475357" cy="1494643"/>
          </a:xfrm>
          <a:prstGeom prst="rect">
            <a:avLst/>
          </a:prstGeom>
        </p:spPr>
      </p:pic>
      <p:pic>
        <p:nvPicPr>
          <p:cNvPr id="144" name="Picture 1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786" y="5185772"/>
            <a:ext cx="1436786" cy="1530000"/>
          </a:xfrm>
          <a:prstGeom prst="rect">
            <a:avLst/>
          </a:prstGeom>
        </p:spPr>
      </p:pic>
    </p:spTree>
    <p:extLst>
      <p:ext uri="{BB962C8B-B14F-4D97-AF65-F5344CB8AC3E}">
        <p14:creationId xmlns:p14="http://schemas.microsoft.com/office/powerpoint/2010/main" val="4009959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Relative positions in space		</a:t>
            </a:r>
            <a:r>
              <a:rPr lang="en-GB" sz="2000" dirty="0" smtClean="0"/>
              <a:t>spatial layout</a:t>
            </a:r>
            <a:endParaRPr lang="en-GB" sz="3600" dirty="0"/>
          </a:p>
        </p:txBody>
      </p:sp>
      <p:sp>
        <p:nvSpPr>
          <p:cNvPr id="3" name="Slide Number Placeholder 2"/>
          <p:cNvSpPr>
            <a:spLocks noGrp="1"/>
          </p:cNvSpPr>
          <p:nvPr>
            <p:ph type="sldNum" sz="quarter" idx="12"/>
          </p:nvPr>
        </p:nvSpPr>
        <p:spPr/>
        <p:txBody>
          <a:bodyPr/>
          <a:lstStyle/>
          <a:p>
            <a:fld id="{FB8AE29E-CEF7-4D01-9252-1A41198295E8}" type="slidenum">
              <a:rPr lang="en-GB" noProof="0" smtClean="0"/>
              <a:pPr/>
              <a:t>18</a:t>
            </a:fld>
            <a:endParaRPr lang="en-GB" noProof="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076" y="2187789"/>
            <a:ext cx="7659845" cy="3877559"/>
          </a:xfrm>
          <a:prstGeom prst="rect">
            <a:avLst/>
          </a:prstGeom>
        </p:spPr>
      </p:pic>
      <p:sp>
        <p:nvSpPr>
          <p:cNvPr id="6" name="Rectangle 5"/>
          <p:cNvSpPr/>
          <p:nvPr/>
        </p:nvSpPr>
        <p:spPr>
          <a:xfrm>
            <a:off x="2781189" y="1493295"/>
            <a:ext cx="1815599" cy="1415772"/>
          </a:xfrm>
          <a:prstGeom prst="rect">
            <a:avLst/>
          </a:prstGeom>
          <a:solidFill>
            <a:schemeClr val="bg1"/>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600" b="1" u="sng" dirty="0" smtClean="0">
                <a:solidFill>
                  <a:schemeClr val="tx1"/>
                </a:solidFill>
              </a:rPr>
              <a:t>Truck </a:t>
            </a:r>
            <a:r>
              <a:rPr lang="en-US" sz="1600" b="1" u="sng" dirty="0">
                <a:solidFill>
                  <a:schemeClr val="tx1"/>
                </a:solidFill>
              </a:rPr>
              <a:t>accident</a:t>
            </a:r>
          </a:p>
          <a:p>
            <a:r>
              <a:rPr lang="en-US" sz="1400" dirty="0">
                <a:solidFill>
                  <a:schemeClr val="tx1"/>
                </a:solidFill>
              </a:rPr>
              <a:t>Time: May 17</a:t>
            </a:r>
            <a:endParaRPr lang="de-DE" sz="1400" dirty="0">
              <a:solidFill>
                <a:schemeClr val="tx1"/>
              </a:solidFill>
            </a:endParaRPr>
          </a:p>
          <a:p>
            <a:r>
              <a:rPr lang="en-US" sz="1400" dirty="0">
                <a:solidFill>
                  <a:schemeClr val="tx1"/>
                </a:solidFill>
              </a:rPr>
              <a:t>N people: 149</a:t>
            </a:r>
          </a:p>
          <a:p>
            <a:r>
              <a:rPr lang="en-US" sz="1400" dirty="0">
                <a:solidFill>
                  <a:schemeClr val="tx1"/>
                </a:solidFill>
              </a:rPr>
              <a:t>N messages: 149</a:t>
            </a:r>
          </a:p>
          <a:p>
            <a:r>
              <a:rPr lang="en-US" sz="1400" dirty="0">
                <a:solidFill>
                  <a:schemeClr val="tx1"/>
                </a:solidFill>
              </a:rPr>
              <a:t>Context: motorway, river bridge</a:t>
            </a:r>
            <a:endParaRPr lang="de-DE" sz="1400" dirty="0">
              <a:solidFill>
                <a:schemeClr val="tx1"/>
              </a:solidFill>
            </a:endParaRPr>
          </a:p>
        </p:txBody>
      </p:sp>
      <p:grpSp>
        <p:nvGrpSpPr>
          <p:cNvPr id="7" name="Group 6"/>
          <p:cNvGrpSpPr/>
          <p:nvPr/>
        </p:nvGrpSpPr>
        <p:grpSpPr>
          <a:xfrm>
            <a:off x="5140094" y="1903875"/>
            <a:ext cx="2235502" cy="1200329"/>
            <a:chOff x="12808472" y="4465639"/>
            <a:chExt cx="2235502" cy="1200329"/>
          </a:xfrm>
        </p:grpSpPr>
        <p:sp>
          <p:nvSpPr>
            <p:cNvPr id="27" name="Rectangle 26"/>
            <p:cNvSpPr/>
            <p:nvPr/>
          </p:nvSpPr>
          <p:spPr>
            <a:xfrm>
              <a:off x="12808472" y="4465639"/>
              <a:ext cx="2235502" cy="1200329"/>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600" b="1" u="sng" dirty="0" smtClean="0">
                  <a:solidFill>
                    <a:schemeClr val="tx1"/>
                  </a:solidFill>
                </a:rPr>
                <a:t>Cluster </a:t>
              </a:r>
              <a:r>
                <a:rPr lang="en-US" sz="1600" b="1" u="sng" dirty="0">
                  <a:solidFill>
                    <a:schemeClr val="tx1"/>
                  </a:solidFill>
                </a:rPr>
                <a:t>center-east</a:t>
              </a:r>
            </a:p>
            <a:p>
              <a:r>
                <a:rPr lang="en-US" sz="1400" dirty="0">
                  <a:solidFill>
                    <a:schemeClr val="tx1"/>
                  </a:solidFill>
                </a:rPr>
                <a:t>Time: May 18-20</a:t>
              </a:r>
              <a:endParaRPr lang="de-DE" sz="1400" dirty="0">
                <a:solidFill>
                  <a:schemeClr val="tx1"/>
                </a:solidFill>
              </a:endParaRPr>
            </a:p>
            <a:p>
              <a:r>
                <a:rPr lang="en-US" sz="1400" dirty="0">
                  <a:solidFill>
                    <a:schemeClr val="tx1"/>
                  </a:solidFill>
                </a:rPr>
                <a:t>N people: 16,479</a:t>
              </a:r>
            </a:p>
            <a:p>
              <a:r>
                <a:rPr lang="en-US" sz="1400" dirty="0">
                  <a:solidFill>
                    <a:schemeClr val="tx1"/>
                  </a:solidFill>
                </a:rPr>
                <a:t>N messages: 32,445</a:t>
              </a:r>
            </a:p>
            <a:p>
              <a:r>
                <a:rPr lang="en-US" sz="1400" dirty="0">
                  <a:solidFill>
                    <a:schemeClr val="tx1"/>
                  </a:solidFill>
                </a:rPr>
                <a:t>Context: wind</a:t>
              </a:r>
            </a:p>
          </p:txBody>
        </p:sp>
        <p:sp>
          <p:nvSpPr>
            <p:cNvPr id="28" name="Right Arrow 27"/>
            <p:cNvSpPr/>
            <p:nvPr/>
          </p:nvSpPr>
          <p:spPr>
            <a:xfrm>
              <a:off x="14157323" y="5427585"/>
              <a:ext cx="359241" cy="188346"/>
            </a:xfrm>
            <a:prstGeom prst="rightArrow">
              <a:avLst/>
            </a:prstGeom>
            <a:solidFill>
              <a:srgbClr val="C0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endParaRPr>
            </a:p>
          </p:txBody>
        </p:sp>
      </p:grpSp>
      <p:grpSp>
        <p:nvGrpSpPr>
          <p:cNvPr id="8" name="Group 7"/>
          <p:cNvGrpSpPr/>
          <p:nvPr/>
        </p:nvGrpSpPr>
        <p:grpSpPr>
          <a:xfrm>
            <a:off x="201385" y="3146190"/>
            <a:ext cx="2152754" cy="1200329"/>
            <a:chOff x="7869763" y="5707954"/>
            <a:chExt cx="2152754" cy="1200329"/>
          </a:xfrm>
        </p:grpSpPr>
        <p:sp>
          <p:nvSpPr>
            <p:cNvPr id="25" name="Rectangle 24"/>
            <p:cNvSpPr/>
            <p:nvPr/>
          </p:nvSpPr>
          <p:spPr>
            <a:xfrm>
              <a:off x="7869763" y="5707954"/>
              <a:ext cx="2152754" cy="1200329"/>
            </a:xfrm>
            <a:prstGeom prst="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600" b="1" u="sng" dirty="0" smtClean="0">
                  <a:solidFill>
                    <a:schemeClr val="tx1"/>
                  </a:solidFill>
                </a:rPr>
                <a:t>Cluster </a:t>
              </a:r>
              <a:r>
                <a:rPr lang="en-US" sz="1600" b="1" u="sng" dirty="0">
                  <a:solidFill>
                    <a:schemeClr val="tx1"/>
                  </a:solidFill>
                </a:rPr>
                <a:t>southwest</a:t>
              </a:r>
            </a:p>
            <a:p>
              <a:r>
                <a:rPr lang="en-US" sz="1400" dirty="0">
                  <a:solidFill>
                    <a:schemeClr val="tx1"/>
                  </a:solidFill>
                </a:rPr>
                <a:t>Time: May 19-20</a:t>
              </a:r>
            </a:p>
            <a:p>
              <a:r>
                <a:rPr lang="en-US" sz="1400" dirty="0">
                  <a:solidFill>
                    <a:schemeClr val="tx1"/>
                  </a:solidFill>
                </a:rPr>
                <a:t>N people: 6,752</a:t>
              </a:r>
            </a:p>
            <a:p>
              <a:r>
                <a:rPr lang="en-US" sz="1400" dirty="0">
                  <a:solidFill>
                    <a:schemeClr val="tx1"/>
                  </a:solidFill>
                </a:rPr>
                <a:t>N messages: 9,719</a:t>
              </a:r>
            </a:p>
            <a:p>
              <a:r>
                <a:rPr lang="en-US" sz="1400" dirty="0">
                  <a:solidFill>
                    <a:schemeClr val="tx1"/>
                  </a:solidFill>
                </a:rPr>
                <a:t>Context: river flow </a:t>
              </a:r>
              <a:endParaRPr lang="de-DE" sz="1400" dirty="0">
                <a:solidFill>
                  <a:schemeClr val="tx1"/>
                </a:solidFill>
              </a:endParaRPr>
            </a:p>
          </p:txBody>
        </p:sp>
        <p:sp>
          <p:nvSpPr>
            <p:cNvPr id="26" name="Right Arrow 25"/>
            <p:cNvSpPr/>
            <p:nvPr/>
          </p:nvSpPr>
          <p:spPr>
            <a:xfrm rot="8369822">
              <a:off x="9587779" y="6655559"/>
              <a:ext cx="359241" cy="188346"/>
            </a:xfrm>
            <a:prstGeom prst="rightArrow">
              <a:avLst/>
            </a:prstGeom>
            <a:solidFill>
              <a:srgbClr val="0000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endParaRPr>
            </a:p>
          </p:txBody>
        </p:sp>
      </p:grpSp>
      <p:sp>
        <p:nvSpPr>
          <p:cNvPr id="9" name="Rectangle 8"/>
          <p:cNvSpPr/>
          <p:nvPr/>
        </p:nvSpPr>
        <p:spPr>
          <a:xfrm>
            <a:off x="5673078" y="5354379"/>
            <a:ext cx="2466999" cy="769441"/>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600" b="1" u="sng" dirty="0" smtClean="0">
                <a:solidFill>
                  <a:schemeClr val="tx1"/>
                </a:solidFill>
              </a:rPr>
              <a:t>Clusters at hospitals</a:t>
            </a:r>
            <a:endParaRPr lang="en-US" sz="1600" b="1" u="sng" dirty="0">
              <a:solidFill>
                <a:schemeClr val="tx1"/>
              </a:solidFill>
            </a:endParaRPr>
          </a:p>
          <a:p>
            <a:r>
              <a:rPr lang="en-US" sz="1400" dirty="0">
                <a:solidFill>
                  <a:schemeClr val="tx1"/>
                </a:solidFill>
              </a:rPr>
              <a:t>Time: May 20</a:t>
            </a:r>
          </a:p>
          <a:p>
            <a:r>
              <a:rPr lang="en-US" sz="1400" dirty="0">
                <a:solidFill>
                  <a:schemeClr val="tx1"/>
                </a:solidFill>
              </a:rPr>
              <a:t>N people: </a:t>
            </a:r>
            <a:r>
              <a:rPr lang="en-US" sz="1400" dirty="0" smtClean="0">
                <a:solidFill>
                  <a:schemeClr val="tx1"/>
                </a:solidFill>
              </a:rPr>
              <a:t>4,884</a:t>
            </a:r>
            <a:endParaRPr lang="en-US" sz="1400" dirty="0">
              <a:solidFill>
                <a:schemeClr val="tx1"/>
              </a:solidFill>
            </a:endParaRPr>
          </a:p>
        </p:txBody>
      </p:sp>
      <p:cxnSp>
        <p:nvCxnSpPr>
          <p:cNvPr id="10" name="Straight Connector 9"/>
          <p:cNvCxnSpPr>
            <a:stCxn id="27" idx="2"/>
          </p:cNvCxnSpPr>
          <p:nvPr/>
        </p:nvCxnSpPr>
        <p:spPr>
          <a:xfrm>
            <a:off x="6257845" y="3104204"/>
            <a:ext cx="21474" cy="10720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9" idx="0"/>
          </p:cNvCxnSpPr>
          <p:nvPr/>
        </p:nvCxnSpPr>
        <p:spPr>
          <a:xfrm flipV="1">
            <a:off x="6906578" y="2398750"/>
            <a:ext cx="730687" cy="2955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9" idx="0"/>
          </p:cNvCxnSpPr>
          <p:nvPr/>
        </p:nvCxnSpPr>
        <p:spPr>
          <a:xfrm flipV="1">
            <a:off x="6906578" y="4560878"/>
            <a:ext cx="398432" cy="7935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9" idx="0"/>
          </p:cNvCxnSpPr>
          <p:nvPr/>
        </p:nvCxnSpPr>
        <p:spPr>
          <a:xfrm flipH="1" flipV="1">
            <a:off x="5740898" y="3959744"/>
            <a:ext cx="1165680" cy="13946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9" idx="0"/>
          </p:cNvCxnSpPr>
          <p:nvPr/>
        </p:nvCxnSpPr>
        <p:spPr>
          <a:xfrm flipH="1" flipV="1">
            <a:off x="5071828" y="4511330"/>
            <a:ext cx="1834750" cy="8430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3894080" y="3632959"/>
            <a:ext cx="1018002" cy="7688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9" idx="1"/>
          </p:cNvCxnSpPr>
          <p:nvPr/>
        </p:nvCxnSpPr>
        <p:spPr>
          <a:xfrm flipH="1">
            <a:off x="5461624" y="5739100"/>
            <a:ext cx="211454" cy="1078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4547223" y="5710094"/>
            <a:ext cx="1125855" cy="290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1"/>
          </p:cNvCxnSpPr>
          <p:nvPr/>
        </p:nvCxnSpPr>
        <p:spPr>
          <a:xfrm flipH="1" flipV="1">
            <a:off x="3335532" y="4892346"/>
            <a:ext cx="2337546" cy="8467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2668877" y="3467543"/>
            <a:ext cx="1166440" cy="753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621817" y="2272620"/>
            <a:ext cx="1014640" cy="11486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296765" y="4892343"/>
            <a:ext cx="1051133" cy="784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1045160" y="4913995"/>
            <a:ext cx="1251604" cy="567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5" idx="2"/>
          </p:cNvCxnSpPr>
          <p:nvPr/>
        </p:nvCxnSpPr>
        <p:spPr>
          <a:xfrm>
            <a:off x="1277762" y="4346519"/>
            <a:ext cx="821259" cy="849479"/>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6" idx="2"/>
          </p:cNvCxnSpPr>
          <p:nvPr/>
        </p:nvCxnSpPr>
        <p:spPr>
          <a:xfrm>
            <a:off x="3688989" y="2909067"/>
            <a:ext cx="8670" cy="1267187"/>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035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Symptoms	</a:t>
            </a:r>
            <a:r>
              <a:rPr lang="en-GB" sz="2000" dirty="0" smtClean="0"/>
              <a:t>				thematic layout</a:t>
            </a:r>
            <a:endParaRPr lang="en-GB" dirty="0"/>
          </a:p>
        </p:txBody>
      </p:sp>
      <p:sp>
        <p:nvSpPr>
          <p:cNvPr id="3" name="Slide Number Placeholder 2"/>
          <p:cNvSpPr>
            <a:spLocks noGrp="1"/>
          </p:cNvSpPr>
          <p:nvPr>
            <p:ph type="sldNum" sz="quarter" idx="12"/>
          </p:nvPr>
        </p:nvSpPr>
        <p:spPr/>
        <p:txBody>
          <a:bodyPr/>
          <a:lstStyle/>
          <a:p>
            <a:fld id="{FB8AE29E-CEF7-4D01-9252-1A41198295E8}" type="slidenum">
              <a:rPr lang="en-GB" noProof="0" smtClean="0"/>
              <a:pPr/>
              <a:t>19</a:t>
            </a:fld>
            <a:endParaRPr lang="en-GB" noProof="0" dirty="0"/>
          </a:p>
        </p:txBody>
      </p:sp>
      <p:pic>
        <p:nvPicPr>
          <p:cNvPr id="4" name="Picture 3"/>
          <p:cNvPicPr>
            <a:picLocks noChangeAspect="1"/>
          </p:cNvPicPr>
          <p:nvPr/>
        </p:nvPicPr>
        <p:blipFill>
          <a:blip r:embed="rId2"/>
          <a:stretch>
            <a:fillRect/>
          </a:stretch>
        </p:blipFill>
        <p:spPr>
          <a:xfrm>
            <a:off x="356461" y="1279710"/>
            <a:ext cx="5545944" cy="5284441"/>
          </a:xfrm>
          <a:prstGeom prst="rect">
            <a:avLst/>
          </a:prstGeom>
        </p:spPr>
      </p:pic>
      <p:pic>
        <p:nvPicPr>
          <p:cNvPr id="5" name="Picture 4"/>
          <p:cNvPicPr>
            <a:picLocks noChangeAspect="1"/>
          </p:cNvPicPr>
          <p:nvPr/>
        </p:nvPicPr>
        <p:blipFill>
          <a:blip r:embed="rId3"/>
          <a:stretch>
            <a:fillRect/>
          </a:stretch>
        </p:blipFill>
        <p:spPr>
          <a:xfrm>
            <a:off x="5991482" y="3429000"/>
            <a:ext cx="1707607" cy="892080"/>
          </a:xfrm>
          <a:prstGeom prst="rect">
            <a:avLst/>
          </a:prstGeom>
        </p:spPr>
      </p:pic>
      <p:pic>
        <p:nvPicPr>
          <p:cNvPr id="6" name="Picture 5"/>
          <p:cNvPicPr>
            <a:picLocks noChangeAspect="1"/>
          </p:cNvPicPr>
          <p:nvPr/>
        </p:nvPicPr>
        <p:blipFill>
          <a:blip r:embed="rId4"/>
          <a:stretch>
            <a:fillRect/>
          </a:stretch>
        </p:blipFill>
        <p:spPr>
          <a:xfrm>
            <a:off x="5991482" y="4458147"/>
            <a:ext cx="1783165" cy="725760"/>
          </a:xfrm>
          <a:prstGeom prst="rect">
            <a:avLst/>
          </a:prstGeom>
        </p:spPr>
      </p:pic>
    </p:spTree>
    <p:extLst>
      <p:ext uri="{BB962C8B-B14F-4D97-AF65-F5344CB8AC3E}">
        <p14:creationId xmlns:p14="http://schemas.microsoft.com/office/powerpoint/2010/main" val="4067648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Volunteered Geographic Information (VGI)</a:t>
            </a:r>
          </a:p>
        </p:txBody>
      </p:sp>
      <p:sp>
        <p:nvSpPr>
          <p:cNvPr id="3" name="Content Placeholder 2"/>
          <p:cNvSpPr>
            <a:spLocks noGrp="1"/>
          </p:cNvSpPr>
          <p:nvPr>
            <p:ph idx="1"/>
          </p:nvPr>
        </p:nvSpPr>
        <p:spPr>
          <a:xfrm>
            <a:off x="356461" y="1399977"/>
            <a:ext cx="8462075" cy="1963480"/>
          </a:xfrm>
        </p:spPr>
        <p:txBody>
          <a:bodyPr/>
          <a:lstStyle/>
          <a:p>
            <a:r>
              <a:rPr lang="en-GB" dirty="0"/>
              <a:t>geospatial content generated by </a:t>
            </a:r>
            <a:r>
              <a:rPr lang="en-GB" dirty="0" smtClean="0"/>
              <a:t>non-professionals</a:t>
            </a:r>
          </a:p>
          <a:p>
            <a:r>
              <a:rPr lang="en-GB" dirty="0"/>
              <a:t>i</a:t>
            </a:r>
            <a:r>
              <a:rPr lang="en-GB" dirty="0" smtClean="0"/>
              <a:t>ncludes georeferenced materials published through location-based social media platforms (</a:t>
            </a:r>
            <a:r>
              <a:rPr lang="en-GB" dirty="0"/>
              <a:t>LBSM</a:t>
            </a:r>
            <a:r>
              <a:rPr lang="en-GB" dirty="0" smtClean="0"/>
              <a:t>), e.g., </a:t>
            </a:r>
            <a:r>
              <a:rPr lang="en-GB" dirty="0" err="1" smtClean="0"/>
              <a:t>flickr</a:t>
            </a:r>
            <a:r>
              <a:rPr lang="en-GB" dirty="0" smtClean="0"/>
              <a:t>, Twitter, …</a:t>
            </a:r>
          </a:p>
          <a:p>
            <a:r>
              <a:rPr lang="en-GB" dirty="0" smtClean="0"/>
              <a:t>By posting these materials, people often express </a:t>
            </a:r>
            <a:r>
              <a:rPr lang="en-GB" dirty="0" smtClean="0"/>
              <a:t/>
            </a:r>
            <a:br>
              <a:rPr lang="en-GB" dirty="0" smtClean="0"/>
            </a:br>
            <a:r>
              <a:rPr lang="en-GB" dirty="0" smtClean="0"/>
              <a:t>their </a:t>
            </a:r>
            <a:r>
              <a:rPr lang="en-GB" i="1" dirty="0" smtClean="0"/>
              <a:t>reactions</a:t>
            </a:r>
            <a:r>
              <a:rPr lang="en-GB" dirty="0" smtClean="0"/>
              <a:t> to the </a:t>
            </a:r>
            <a:r>
              <a:rPr lang="en-GB" dirty="0" smtClean="0"/>
              <a:t/>
            </a:r>
            <a:br>
              <a:rPr lang="en-GB" dirty="0" smtClean="0"/>
            </a:br>
            <a:r>
              <a:rPr lang="en-GB" dirty="0" smtClean="0"/>
              <a:t>current </a:t>
            </a:r>
            <a:r>
              <a:rPr lang="en-GB" dirty="0" err="1" smtClean="0"/>
              <a:t>spatio</a:t>
            </a:r>
            <a:r>
              <a:rPr lang="en-GB" dirty="0" smtClean="0"/>
              <a:t>-temporal </a:t>
            </a:r>
            <a:r>
              <a:rPr lang="en-GB" dirty="0" smtClean="0"/>
              <a:t/>
            </a:r>
            <a:br>
              <a:rPr lang="en-GB" dirty="0" smtClean="0"/>
            </a:br>
            <a:r>
              <a:rPr lang="en-GB" dirty="0" smtClean="0"/>
              <a:t>context</a:t>
            </a:r>
            <a:r>
              <a:rPr lang="en-GB" dirty="0" smtClean="0"/>
              <a:t>, including </a:t>
            </a:r>
            <a:r>
              <a:rPr lang="en-GB" dirty="0" smtClean="0"/>
              <a:t/>
            </a:r>
            <a:br>
              <a:rPr lang="en-GB" dirty="0" smtClean="0"/>
            </a:br>
            <a:r>
              <a:rPr lang="en-GB" dirty="0" smtClean="0"/>
              <a:t>various </a:t>
            </a:r>
            <a:r>
              <a:rPr lang="en-GB" i="1" dirty="0" smtClean="0"/>
              <a:t>events</a:t>
            </a:r>
            <a:endParaRPr lang="en-GB" i="1" dirty="0" smtClean="0"/>
          </a:p>
        </p:txBody>
      </p:sp>
      <p:sp>
        <p:nvSpPr>
          <p:cNvPr id="4" name="Slide Number Placeholder 3"/>
          <p:cNvSpPr>
            <a:spLocks noGrp="1"/>
          </p:cNvSpPr>
          <p:nvPr>
            <p:ph type="sldNum" sz="quarter" idx="12"/>
          </p:nvPr>
        </p:nvSpPr>
        <p:spPr/>
        <p:txBody>
          <a:bodyPr/>
          <a:lstStyle/>
          <a:p>
            <a:fld id="{FB8AE29E-CEF7-4D01-9252-1A41198295E8}" type="slidenum">
              <a:rPr lang="en-GB" smtClean="0"/>
              <a:pPr/>
              <a:t>2</a:t>
            </a:fld>
            <a:endParaRPr lang="en-GB" dirty="0"/>
          </a:p>
        </p:txBody>
      </p:sp>
      <p:pic>
        <p:nvPicPr>
          <p:cNvPr id="6" name="Picture 5"/>
          <p:cNvPicPr>
            <a:picLocks noChangeAspect="1"/>
          </p:cNvPicPr>
          <p:nvPr/>
        </p:nvPicPr>
        <p:blipFill>
          <a:blip r:embed="rId2"/>
          <a:stretch>
            <a:fillRect/>
          </a:stretch>
        </p:blipFill>
        <p:spPr>
          <a:xfrm>
            <a:off x="3606726" y="3078007"/>
            <a:ext cx="5211810" cy="3272640"/>
          </a:xfrm>
          <a:prstGeom prst="rect">
            <a:avLst/>
          </a:prstGeom>
        </p:spPr>
      </p:pic>
    </p:spTree>
    <p:extLst>
      <p:ext uri="{BB962C8B-B14F-4D97-AF65-F5344CB8AC3E}">
        <p14:creationId xmlns:p14="http://schemas.microsoft.com/office/powerpoint/2010/main" val="9783559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Workflow from analysis to communication</a:t>
            </a:r>
            <a:endParaRPr lang="en-GB" dirty="0"/>
          </a:p>
        </p:txBody>
      </p:sp>
      <p:sp>
        <p:nvSpPr>
          <p:cNvPr id="4" name="Slide Number Placeholder 3"/>
          <p:cNvSpPr>
            <a:spLocks noGrp="1"/>
          </p:cNvSpPr>
          <p:nvPr>
            <p:ph type="sldNum" sz="quarter" idx="12"/>
          </p:nvPr>
        </p:nvSpPr>
        <p:spPr/>
        <p:txBody>
          <a:bodyPr/>
          <a:lstStyle/>
          <a:p>
            <a:fld id="{FB8AE29E-CEF7-4D01-9252-1A41198295E8}" type="slidenum">
              <a:rPr lang="en-GB" smtClean="0"/>
              <a:pPr/>
              <a:t>20</a:t>
            </a:fld>
            <a:endParaRPr lang="en-GB" dirty="0"/>
          </a:p>
        </p:txBody>
      </p:sp>
      <p:sp>
        <p:nvSpPr>
          <p:cNvPr id="6" name="TextBox 5"/>
          <p:cNvSpPr txBox="1"/>
          <p:nvPr/>
        </p:nvSpPr>
        <p:spPr>
          <a:xfrm>
            <a:off x="447609" y="1835194"/>
            <a:ext cx="2423480" cy="1585049"/>
          </a:xfrm>
          <a:prstGeom prst="rect">
            <a:avLst/>
          </a:prstGeom>
          <a:noFill/>
          <a:ln>
            <a:solidFill>
              <a:schemeClr val="tx1"/>
            </a:solidFill>
          </a:ln>
        </p:spPr>
        <p:txBody>
          <a:bodyPr wrap="square" rtlCol="0">
            <a:spAutoFit/>
          </a:bodyPr>
          <a:lstStyle/>
          <a:p>
            <a:pPr algn="ctr"/>
            <a:r>
              <a:rPr lang="en-GB" sz="2000" b="1" dirty="0" smtClean="0"/>
              <a:t>Visual analytics</a:t>
            </a:r>
            <a:r>
              <a:rPr lang="en-GB" sz="2000" dirty="0" smtClean="0"/>
              <a:t>:</a:t>
            </a:r>
          </a:p>
          <a:p>
            <a:pPr>
              <a:spcBef>
                <a:spcPts val="600"/>
              </a:spcBef>
            </a:pPr>
            <a:r>
              <a:rPr lang="en-GB" dirty="0" smtClean="0"/>
              <a:t>analytical reasoning supported by interactive visual representations</a:t>
            </a:r>
            <a:endParaRPr lang="en-GB" dirty="0"/>
          </a:p>
        </p:txBody>
      </p:sp>
      <p:sp>
        <p:nvSpPr>
          <p:cNvPr id="7" name="TextBox 6"/>
          <p:cNvSpPr txBox="1"/>
          <p:nvPr/>
        </p:nvSpPr>
        <p:spPr>
          <a:xfrm>
            <a:off x="3103996" y="2994133"/>
            <a:ext cx="2698439" cy="1585049"/>
          </a:xfrm>
          <a:prstGeom prst="rect">
            <a:avLst/>
          </a:prstGeom>
          <a:noFill/>
          <a:ln>
            <a:solidFill>
              <a:schemeClr val="tx1"/>
            </a:solidFill>
          </a:ln>
        </p:spPr>
        <p:txBody>
          <a:bodyPr wrap="square" rtlCol="0">
            <a:spAutoFit/>
          </a:bodyPr>
          <a:lstStyle/>
          <a:p>
            <a:pPr algn="ctr"/>
            <a:r>
              <a:rPr lang="en-GB" sz="2000" b="1" dirty="0" smtClean="0"/>
              <a:t>Story synthesis</a:t>
            </a:r>
            <a:r>
              <a:rPr lang="en-GB" sz="2000" dirty="0" smtClean="0"/>
              <a:t>:</a:t>
            </a:r>
          </a:p>
          <a:p>
            <a:pPr>
              <a:spcBef>
                <a:spcPts val="600"/>
              </a:spcBef>
            </a:pPr>
            <a:r>
              <a:rPr lang="en-GB" dirty="0"/>
              <a:t>s</a:t>
            </a:r>
            <a:r>
              <a:rPr lang="en-GB" dirty="0" smtClean="0"/>
              <a:t>election of information pieces, summarization, arrangement, annotation</a:t>
            </a:r>
            <a:endParaRPr lang="en-GB" dirty="0"/>
          </a:p>
        </p:txBody>
      </p:sp>
      <p:sp>
        <p:nvSpPr>
          <p:cNvPr id="8" name="TextBox 7"/>
          <p:cNvSpPr txBox="1"/>
          <p:nvPr/>
        </p:nvSpPr>
        <p:spPr>
          <a:xfrm>
            <a:off x="6227085" y="4451294"/>
            <a:ext cx="2698439" cy="1031051"/>
          </a:xfrm>
          <a:prstGeom prst="rect">
            <a:avLst/>
          </a:prstGeom>
          <a:noFill/>
          <a:ln>
            <a:solidFill>
              <a:schemeClr val="tx1"/>
            </a:solidFill>
          </a:ln>
        </p:spPr>
        <p:txBody>
          <a:bodyPr wrap="square" rtlCol="0">
            <a:spAutoFit/>
          </a:bodyPr>
          <a:lstStyle/>
          <a:p>
            <a:pPr algn="ctr"/>
            <a:r>
              <a:rPr lang="en-GB" sz="2000" b="1" dirty="0" smtClean="0"/>
              <a:t>Communication</a:t>
            </a:r>
            <a:r>
              <a:rPr lang="en-GB" sz="2000" dirty="0" smtClean="0"/>
              <a:t>:</a:t>
            </a:r>
          </a:p>
          <a:p>
            <a:pPr>
              <a:spcBef>
                <a:spcPts val="600"/>
              </a:spcBef>
            </a:pPr>
            <a:r>
              <a:rPr lang="en-GB" dirty="0"/>
              <a:t>d</a:t>
            </a:r>
            <a:r>
              <a:rPr lang="en-GB" dirty="0" smtClean="0"/>
              <a:t>esign of representations</a:t>
            </a:r>
            <a:endParaRPr lang="en-GB" dirty="0"/>
          </a:p>
        </p:txBody>
      </p:sp>
      <p:cxnSp>
        <p:nvCxnSpPr>
          <p:cNvPr id="10" name="Curved Connector 9"/>
          <p:cNvCxnSpPr>
            <a:stCxn id="6" idx="2"/>
            <a:endCxn id="7" idx="1"/>
          </p:cNvCxnSpPr>
          <p:nvPr/>
        </p:nvCxnSpPr>
        <p:spPr>
          <a:xfrm rot="16200000" flipH="1">
            <a:off x="2198465" y="2881126"/>
            <a:ext cx="366415" cy="1444647"/>
          </a:xfrm>
          <a:prstGeom prst="curvedConnector2">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a:stCxn id="7" idx="2"/>
            <a:endCxn id="8" idx="1"/>
          </p:cNvCxnSpPr>
          <p:nvPr/>
        </p:nvCxnSpPr>
        <p:spPr>
          <a:xfrm rot="16200000" flipH="1">
            <a:off x="5146331" y="3886066"/>
            <a:ext cx="387638" cy="1773869"/>
          </a:xfrm>
          <a:prstGeom prst="curvedConnector2">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484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512461" y="3666427"/>
            <a:ext cx="3306075" cy="2684220"/>
          </a:xfrm>
          <a:prstGeom prst="rect">
            <a:avLst/>
          </a:prstGeom>
        </p:spPr>
      </p:pic>
      <p:sp>
        <p:nvSpPr>
          <p:cNvPr id="2" name="Title 1"/>
          <p:cNvSpPr>
            <a:spLocks noGrp="1"/>
          </p:cNvSpPr>
          <p:nvPr>
            <p:ph type="title"/>
          </p:nvPr>
        </p:nvSpPr>
        <p:spPr/>
        <p:txBody>
          <a:bodyPr/>
          <a:lstStyle/>
          <a:p>
            <a:r>
              <a:rPr lang="en-GB" dirty="0" smtClean="0"/>
              <a:t>Visual analysis of LBSM messages</a:t>
            </a:r>
            <a:endParaRPr lang="en-GB" dirty="0"/>
          </a:p>
        </p:txBody>
      </p:sp>
      <p:sp>
        <p:nvSpPr>
          <p:cNvPr id="4" name="Content Placeholder 3"/>
          <p:cNvSpPr>
            <a:spLocks noGrp="1"/>
          </p:cNvSpPr>
          <p:nvPr>
            <p:ph idx="1"/>
          </p:nvPr>
        </p:nvSpPr>
        <p:spPr>
          <a:xfrm>
            <a:off x="356461" y="1399977"/>
            <a:ext cx="8563917" cy="4896000"/>
          </a:xfrm>
        </p:spPr>
        <p:txBody>
          <a:bodyPr/>
          <a:lstStyle/>
          <a:p>
            <a:r>
              <a:rPr lang="en-GB" dirty="0" smtClean="0"/>
              <a:t>Find and select relevant messages (text processing, queries)</a:t>
            </a:r>
          </a:p>
          <a:p>
            <a:r>
              <a:rPr lang="en-GB" dirty="0" smtClean="0"/>
              <a:t>Observe temporal variation of message amount</a:t>
            </a:r>
          </a:p>
          <a:p>
            <a:r>
              <a:rPr lang="en-GB" dirty="0" smtClean="0"/>
              <a:t>Find dense clusters in space and time, compare characteristics, relate to context</a:t>
            </a:r>
          </a:p>
          <a:p>
            <a:r>
              <a:rPr lang="en-GB" dirty="0" smtClean="0"/>
              <a:t>Summarize thematic contents; investigate changes over time, variation over space and over population</a:t>
            </a:r>
          </a:p>
          <a:p>
            <a:r>
              <a:rPr lang="en-GB" dirty="0" smtClean="0"/>
              <a:t>Reconstruct and investigate people’s </a:t>
            </a:r>
            <a:br>
              <a:rPr lang="en-GB" dirty="0" smtClean="0"/>
            </a:br>
            <a:r>
              <a:rPr lang="en-GB" dirty="0" smtClean="0"/>
              <a:t>movements</a:t>
            </a:r>
            <a:endParaRPr lang="en-GB" dirty="0"/>
          </a:p>
        </p:txBody>
      </p:sp>
      <p:sp>
        <p:nvSpPr>
          <p:cNvPr id="3" name="Slide Number Placeholder 2"/>
          <p:cNvSpPr>
            <a:spLocks noGrp="1"/>
          </p:cNvSpPr>
          <p:nvPr>
            <p:ph type="sldNum" sz="quarter" idx="12"/>
          </p:nvPr>
        </p:nvSpPr>
        <p:spPr/>
        <p:txBody>
          <a:bodyPr/>
          <a:lstStyle/>
          <a:p>
            <a:fld id="{FB8AE29E-CEF7-4D01-9252-1A41198295E8}" type="slidenum">
              <a:rPr lang="en-GB" noProof="0" smtClean="0"/>
              <a:pPr/>
              <a:t>21</a:t>
            </a:fld>
            <a:endParaRPr lang="en-GB" noProof="0" dirty="0"/>
          </a:p>
        </p:txBody>
      </p:sp>
    </p:spTree>
    <p:extLst>
      <p:ext uri="{BB962C8B-B14F-4D97-AF65-F5344CB8AC3E}">
        <p14:creationId xmlns:p14="http://schemas.microsoft.com/office/powerpoint/2010/main" val="1755809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Extensions required: analysis</a:t>
            </a:r>
            <a:endParaRPr lang="en-GB" dirty="0"/>
          </a:p>
        </p:txBody>
      </p:sp>
      <p:sp>
        <p:nvSpPr>
          <p:cNvPr id="3" name="Content Placeholder 2"/>
          <p:cNvSpPr>
            <a:spLocks noGrp="1"/>
          </p:cNvSpPr>
          <p:nvPr>
            <p:ph idx="1"/>
          </p:nvPr>
        </p:nvSpPr>
        <p:spPr/>
        <p:txBody>
          <a:bodyPr/>
          <a:lstStyle/>
          <a:p>
            <a:r>
              <a:rPr lang="en-GB" dirty="0" smtClean="0"/>
              <a:t>Methods to characterize and study human behaviours</a:t>
            </a:r>
          </a:p>
          <a:p>
            <a:pPr lvl="1"/>
            <a:r>
              <a:rPr lang="en-GB" dirty="0" smtClean="0"/>
              <a:t>Reaction contents, emotions, movements, activities, social links over time</a:t>
            </a:r>
          </a:p>
          <a:p>
            <a:r>
              <a:rPr lang="en-GB" dirty="0" smtClean="0"/>
              <a:t>Better approaches to incorporate context and study relationships of behaviours to context</a:t>
            </a:r>
          </a:p>
          <a:p>
            <a:r>
              <a:rPr lang="en-GB" dirty="0" smtClean="0"/>
              <a:t>Methods for comparative analyses regarding all facets</a:t>
            </a:r>
          </a:p>
          <a:p>
            <a:r>
              <a:rPr lang="en-GB" dirty="0" smtClean="0"/>
              <a:t>Definition of analysis tasks and characterization of outcomes</a:t>
            </a:r>
          </a:p>
          <a:p>
            <a:pPr lvl="1"/>
            <a:endParaRPr lang="en-GB" dirty="0"/>
          </a:p>
        </p:txBody>
      </p:sp>
      <p:sp>
        <p:nvSpPr>
          <p:cNvPr id="4" name="Slide Number Placeholder 3"/>
          <p:cNvSpPr>
            <a:spLocks noGrp="1"/>
          </p:cNvSpPr>
          <p:nvPr>
            <p:ph type="sldNum" sz="quarter" idx="12"/>
          </p:nvPr>
        </p:nvSpPr>
        <p:spPr/>
        <p:txBody>
          <a:bodyPr/>
          <a:lstStyle/>
          <a:p>
            <a:fld id="{FB8AE29E-CEF7-4D01-9252-1A41198295E8}" type="slidenum">
              <a:rPr lang="en-GB" smtClean="0"/>
              <a:pPr/>
              <a:t>22</a:t>
            </a:fld>
            <a:endParaRPr lang="en-GB" dirty="0"/>
          </a:p>
        </p:txBody>
      </p:sp>
      <p:sp>
        <p:nvSpPr>
          <p:cNvPr id="5" name="TextBox 4"/>
          <p:cNvSpPr txBox="1"/>
          <p:nvPr/>
        </p:nvSpPr>
        <p:spPr>
          <a:xfrm>
            <a:off x="460397" y="4872537"/>
            <a:ext cx="8114501" cy="830997"/>
          </a:xfrm>
          <a:prstGeom prst="rect">
            <a:avLst/>
          </a:prstGeom>
          <a:noFill/>
        </p:spPr>
        <p:txBody>
          <a:bodyPr wrap="square" rtlCol="0">
            <a:spAutoFit/>
          </a:bodyPr>
          <a:lstStyle/>
          <a:p>
            <a:pPr algn="ctr"/>
            <a:r>
              <a:rPr lang="en-GB" sz="2400" dirty="0" err="1">
                <a:solidFill>
                  <a:srgbClr val="3333CC"/>
                </a:solidFill>
              </a:rPr>
              <a:t>Geovisual</a:t>
            </a:r>
            <a:r>
              <a:rPr lang="en-GB" sz="2400" dirty="0">
                <a:solidFill>
                  <a:srgbClr val="3333CC"/>
                </a:solidFill>
              </a:rPr>
              <a:t> analysis of VGI for understanding people's behaviour in relation to multifaceted context</a:t>
            </a:r>
          </a:p>
        </p:txBody>
      </p:sp>
    </p:spTree>
    <p:extLst>
      <p:ext uri="{BB962C8B-B14F-4D97-AF65-F5344CB8AC3E}">
        <p14:creationId xmlns:p14="http://schemas.microsoft.com/office/powerpoint/2010/main" val="3862001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Extensions required: communication</a:t>
            </a:r>
            <a:endParaRPr lang="en-GB" dirty="0"/>
          </a:p>
        </p:txBody>
      </p:sp>
      <p:sp>
        <p:nvSpPr>
          <p:cNvPr id="3" name="Content Placeholder 2"/>
          <p:cNvSpPr>
            <a:spLocks noGrp="1"/>
          </p:cNvSpPr>
          <p:nvPr>
            <p:ph idx="1"/>
          </p:nvPr>
        </p:nvSpPr>
        <p:spPr>
          <a:xfrm>
            <a:off x="356461" y="1399977"/>
            <a:ext cx="8462075" cy="2436666"/>
          </a:xfrm>
        </p:spPr>
        <p:txBody>
          <a:bodyPr/>
          <a:lstStyle/>
          <a:p>
            <a:r>
              <a:rPr lang="en-GB" dirty="0" smtClean="0"/>
              <a:t>Representation for different types of analysis outcomes</a:t>
            </a:r>
          </a:p>
          <a:p>
            <a:pPr lvl="1"/>
            <a:r>
              <a:rPr lang="en-GB" dirty="0" smtClean="0"/>
              <a:t>Commonalities and differences</a:t>
            </a:r>
          </a:p>
          <a:p>
            <a:pPr lvl="1"/>
            <a:r>
              <a:rPr lang="en-GB" dirty="0" smtClean="0"/>
              <a:t>Relationships between facts, patterns, phenomena, events</a:t>
            </a:r>
          </a:p>
          <a:p>
            <a:pPr lvl="1"/>
            <a:r>
              <a:rPr lang="en-GB" dirty="0" smtClean="0"/>
              <a:t>Impacts of context</a:t>
            </a:r>
          </a:p>
          <a:p>
            <a:r>
              <a:rPr lang="en-GB" dirty="0" smtClean="0"/>
              <a:t>Communication of background knowledge</a:t>
            </a:r>
            <a:r>
              <a:rPr lang="en-GB" dirty="0"/>
              <a:t> </a:t>
            </a:r>
            <a:r>
              <a:rPr lang="en-GB" dirty="0" smtClean="0"/>
              <a:t>and reasoning</a:t>
            </a:r>
          </a:p>
          <a:p>
            <a:pPr lvl="1"/>
            <a:r>
              <a:rPr lang="en-GB" dirty="0" smtClean="0"/>
              <a:t>Beyond textual annotations</a:t>
            </a:r>
            <a:endParaRPr lang="en-GB" dirty="0"/>
          </a:p>
        </p:txBody>
      </p:sp>
      <p:sp>
        <p:nvSpPr>
          <p:cNvPr id="4" name="Slide Number Placeholder 3"/>
          <p:cNvSpPr>
            <a:spLocks noGrp="1"/>
          </p:cNvSpPr>
          <p:nvPr>
            <p:ph type="sldNum" sz="quarter" idx="12"/>
          </p:nvPr>
        </p:nvSpPr>
        <p:spPr/>
        <p:txBody>
          <a:bodyPr/>
          <a:lstStyle/>
          <a:p>
            <a:fld id="{FB8AE29E-CEF7-4D01-9252-1A41198295E8}" type="slidenum">
              <a:rPr lang="en-GB" smtClean="0"/>
              <a:pPr/>
              <a:t>23</a:t>
            </a:fld>
            <a:endParaRPr lang="en-GB" dirty="0"/>
          </a:p>
        </p:txBody>
      </p:sp>
      <p:sp>
        <p:nvSpPr>
          <p:cNvPr id="5" name="TextBox 4"/>
          <p:cNvSpPr txBox="1"/>
          <p:nvPr/>
        </p:nvSpPr>
        <p:spPr>
          <a:xfrm>
            <a:off x="460397" y="4872537"/>
            <a:ext cx="8114501" cy="830997"/>
          </a:xfrm>
          <a:prstGeom prst="rect">
            <a:avLst/>
          </a:prstGeom>
          <a:noFill/>
        </p:spPr>
        <p:txBody>
          <a:bodyPr wrap="square" rtlCol="0">
            <a:spAutoFit/>
          </a:bodyPr>
          <a:lstStyle/>
          <a:p>
            <a:pPr algn="ctr"/>
            <a:r>
              <a:rPr lang="en-GB" sz="2400" dirty="0" err="1">
                <a:solidFill>
                  <a:srgbClr val="3333CC"/>
                </a:solidFill>
              </a:rPr>
              <a:t>Geovisual</a:t>
            </a:r>
            <a:r>
              <a:rPr lang="en-GB" sz="2400" dirty="0">
                <a:solidFill>
                  <a:srgbClr val="3333CC"/>
                </a:solidFill>
              </a:rPr>
              <a:t> analysis of VGI for understanding people's behaviour in relation to multifaceted context</a:t>
            </a:r>
          </a:p>
        </p:txBody>
      </p:sp>
    </p:spTree>
    <p:extLst>
      <p:ext uri="{BB962C8B-B14F-4D97-AF65-F5344CB8AC3E}">
        <p14:creationId xmlns:p14="http://schemas.microsoft.com/office/powerpoint/2010/main" val="2496231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 conceptual </a:t>
            </a:r>
            <a:r>
              <a:rPr lang="en-GB" dirty="0"/>
              <a:t>model of reactions to events in LBSM</a:t>
            </a:r>
            <a:endParaRPr lang="en-GB" dirty="0"/>
          </a:p>
        </p:txBody>
      </p:sp>
      <p:sp>
        <p:nvSpPr>
          <p:cNvPr id="4" name="Slide Number Placeholder 3"/>
          <p:cNvSpPr>
            <a:spLocks noGrp="1"/>
          </p:cNvSpPr>
          <p:nvPr>
            <p:ph type="sldNum" sz="quarter" idx="12"/>
          </p:nvPr>
        </p:nvSpPr>
        <p:spPr/>
        <p:txBody>
          <a:bodyPr/>
          <a:lstStyle/>
          <a:p>
            <a:fld id="{FB8AE29E-CEF7-4D01-9252-1A41198295E8}" type="slidenum">
              <a:rPr lang="en-GB" smtClean="0"/>
              <a:pPr/>
              <a:t>3</a:t>
            </a:fld>
            <a:endParaRPr lang="en-GB" dirty="0"/>
          </a:p>
        </p:txBody>
      </p:sp>
      <p:sp>
        <p:nvSpPr>
          <p:cNvPr id="5" name="TextBox 4"/>
          <p:cNvSpPr txBox="1"/>
          <p:nvPr/>
        </p:nvSpPr>
        <p:spPr>
          <a:xfrm>
            <a:off x="356462" y="1151351"/>
            <a:ext cx="8462074" cy="2769989"/>
          </a:xfrm>
          <a:prstGeom prst="rect">
            <a:avLst/>
          </a:prstGeom>
          <a:noFill/>
        </p:spPr>
        <p:txBody>
          <a:bodyPr wrap="square" rtlCol="0">
            <a:spAutoFit/>
          </a:bodyPr>
          <a:lstStyle/>
          <a:p>
            <a:pPr>
              <a:spcBef>
                <a:spcPts val="1200"/>
              </a:spcBef>
            </a:pPr>
            <a:r>
              <a:rPr lang="en-GB" sz="1600" dirty="0"/>
              <a:t>Alexander </a:t>
            </a:r>
            <a:r>
              <a:rPr lang="en-GB" sz="1600" dirty="0" err="1"/>
              <a:t>Dunkel</a:t>
            </a:r>
            <a:r>
              <a:rPr lang="en-GB" sz="1600" dirty="0"/>
              <a:t>, Gennady </a:t>
            </a:r>
            <a:r>
              <a:rPr lang="en-GB" sz="1600" dirty="0" err="1"/>
              <a:t>Andrienko</a:t>
            </a:r>
            <a:r>
              <a:rPr lang="en-GB" sz="1600" dirty="0"/>
              <a:t>, Natalia </a:t>
            </a:r>
            <a:r>
              <a:rPr lang="en-GB" sz="1600" dirty="0" err="1"/>
              <a:t>Andrienko</a:t>
            </a:r>
            <a:r>
              <a:rPr lang="en-GB" sz="1600" dirty="0"/>
              <a:t>, Dirk </a:t>
            </a:r>
            <a:r>
              <a:rPr lang="en-GB" sz="1600" dirty="0" err="1"/>
              <a:t>Burghardt</a:t>
            </a:r>
            <a:r>
              <a:rPr lang="en-GB" sz="1600" dirty="0"/>
              <a:t>, Eva </a:t>
            </a:r>
            <a:r>
              <a:rPr lang="en-GB" sz="1600" dirty="0" err="1" smtClean="0"/>
              <a:t>Hauthal</a:t>
            </a:r>
            <a:r>
              <a:rPr lang="en-GB" sz="1600" dirty="0" smtClean="0"/>
              <a:t>, </a:t>
            </a:r>
            <a:r>
              <a:rPr lang="en-GB" sz="1600" dirty="0"/>
              <a:t>and Ross Purves</a:t>
            </a:r>
          </a:p>
          <a:p>
            <a:pPr>
              <a:spcBef>
                <a:spcPts val="1200"/>
              </a:spcBef>
            </a:pPr>
            <a:r>
              <a:rPr lang="en-GB" sz="2000" dirty="0">
                <a:solidFill>
                  <a:schemeClr val="accent1">
                    <a:lumMod val="75000"/>
                  </a:schemeClr>
                </a:solidFill>
              </a:rPr>
              <a:t>A conceptual framework for studying collective reactions to events in location-based social media</a:t>
            </a:r>
          </a:p>
          <a:p>
            <a:pPr>
              <a:spcBef>
                <a:spcPts val="1200"/>
              </a:spcBef>
            </a:pPr>
            <a:r>
              <a:rPr lang="en-GB" b="1" dirty="0"/>
              <a:t>International Journal of </a:t>
            </a:r>
            <a:r>
              <a:rPr lang="en-GB" b="1" dirty="0" smtClean="0"/>
              <a:t/>
            </a:r>
            <a:br>
              <a:rPr lang="en-GB" b="1" dirty="0" smtClean="0"/>
            </a:br>
            <a:r>
              <a:rPr lang="en-GB" b="1" dirty="0" smtClean="0"/>
              <a:t>Geographical </a:t>
            </a:r>
            <a:r>
              <a:rPr lang="en-GB" b="1" dirty="0"/>
              <a:t>Information </a:t>
            </a:r>
            <a:r>
              <a:rPr lang="en-GB" b="1" dirty="0" smtClean="0"/>
              <a:t/>
            </a:r>
            <a:br>
              <a:rPr lang="en-GB" b="1" dirty="0" smtClean="0"/>
            </a:br>
            <a:r>
              <a:rPr lang="en-GB" b="1" dirty="0" smtClean="0"/>
              <a:t>Science</a:t>
            </a:r>
            <a:r>
              <a:rPr lang="en-GB" dirty="0"/>
              <a:t>, </a:t>
            </a:r>
            <a:r>
              <a:rPr lang="en-GB" dirty="0" smtClean="0"/>
              <a:t>2019</a:t>
            </a:r>
            <a:endParaRPr lang="en-GB" dirty="0"/>
          </a:p>
          <a:p>
            <a:pPr>
              <a:spcBef>
                <a:spcPts val="1200"/>
              </a:spcBef>
            </a:pPr>
            <a:r>
              <a:rPr lang="en-GB" dirty="0" smtClean="0"/>
              <a:t>(</a:t>
            </a:r>
            <a:r>
              <a:rPr lang="en-GB" dirty="0"/>
              <a:t>open access) </a:t>
            </a:r>
          </a:p>
        </p:txBody>
      </p:sp>
      <p:pic>
        <p:nvPicPr>
          <p:cNvPr id="7" name="Picture 6"/>
          <p:cNvPicPr>
            <a:picLocks noChangeAspect="1"/>
          </p:cNvPicPr>
          <p:nvPr/>
        </p:nvPicPr>
        <p:blipFill>
          <a:blip r:embed="rId2"/>
          <a:stretch>
            <a:fillRect/>
          </a:stretch>
        </p:blipFill>
        <p:spPr>
          <a:xfrm>
            <a:off x="3932968" y="2280072"/>
            <a:ext cx="4808836" cy="3904320"/>
          </a:xfrm>
          <a:prstGeom prst="rect">
            <a:avLst/>
          </a:prstGeom>
        </p:spPr>
      </p:pic>
      <p:sp>
        <p:nvSpPr>
          <p:cNvPr id="8" name="Rectangle 7"/>
          <p:cNvSpPr/>
          <p:nvPr/>
        </p:nvSpPr>
        <p:spPr>
          <a:xfrm>
            <a:off x="356462" y="6121880"/>
            <a:ext cx="5142727" cy="369332"/>
          </a:xfrm>
          <a:prstGeom prst="rect">
            <a:avLst/>
          </a:prstGeom>
        </p:spPr>
        <p:txBody>
          <a:bodyPr wrap="square">
            <a:spAutoFit/>
          </a:bodyPr>
          <a:lstStyle/>
          <a:p>
            <a:r>
              <a:rPr lang="en-GB" dirty="0"/>
              <a:t>https://doi.org/10.1080/13658816.2018.1546390 </a:t>
            </a:r>
          </a:p>
        </p:txBody>
      </p:sp>
      <p:sp>
        <p:nvSpPr>
          <p:cNvPr id="9" name="TextBox 8"/>
          <p:cNvSpPr txBox="1"/>
          <p:nvPr/>
        </p:nvSpPr>
        <p:spPr>
          <a:xfrm>
            <a:off x="5694175" y="2277341"/>
            <a:ext cx="3047629" cy="369332"/>
          </a:xfrm>
          <a:prstGeom prst="rect">
            <a:avLst/>
          </a:prstGeom>
          <a:noFill/>
        </p:spPr>
        <p:txBody>
          <a:bodyPr wrap="none" rtlCol="0">
            <a:spAutoFit/>
          </a:bodyPr>
          <a:lstStyle/>
          <a:p>
            <a:r>
              <a:rPr lang="en-GB" dirty="0" smtClean="0">
                <a:solidFill>
                  <a:srgbClr val="3333CC"/>
                </a:solidFill>
              </a:rPr>
              <a:t>Event-Reaction Hypercube</a:t>
            </a:r>
            <a:endParaRPr lang="en-GB" dirty="0">
              <a:solidFill>
                <a:srgbClr val="3333CC"/>
              </a:solidFill>
            </a:endParaRPr>
          </a:p>
        </p:txBody>
      </p:sp>
    </p:spTree>
    <p:extLst>
      <p:ext uri="{BB962C8B-B14F-4D97-AF65-F5344CB8AC3E}">
        <p14:creationId xmlns:p14="http://schemas.microsoft.com/office/powerpoint/2010/main" val="3496342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Analysis tasks</a:t>
            </a:r>
            <a:endParaRPr lang="en-GB" dirty="0"/>
          </a:p>
        </p:txBody>
      </p:sp>
      <p:sp>
        <p:nvSpPr>
          <p:cNvPr id="2" name="Slide Number Placeholder 1"/>
          <p:cNvSpPr>
            <a:spLocks noGrp="1"/>
          </p:cNvSpPr>
          <p:nvPr>
            <p:ph type="sldNum" sz="quarter" idx="12"/>
          </p:nvPr>
        </p:nvSpPr>
        <p:spPr/>
        <p:txBody>
          <a:bodyPr/>
          <a:lstStyle/>
          <a:p>
            <a:fld id="{FB8AE29E-CEF7-4D01-9252-1A41198295E8}" type="slidenum">
              <a:rPr lang="en-GB" noProof="0" smtClean="0"/>
              <a:pPr/>
              <a:t>4</a:t>
            </a:fld>
            <a:endParaRPr lang="en-GB" noProof="0"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265636"/>
            <a:ext cx="9144000" cy="4902219"/>
          </a:xfrm>
          <a:prstGeom prst="rect">
            <a:avLst/>
          </a:prstGeom>
        </p:spPr>
      </p:pic>
    </p:spTree>
    <p:extLst>
      <p:ext uri="{BB962C8B-B14F-4D97-AF65-F5344CB8AC3E}">
        <p14:creationId xmlns:p14="http://schemas.microsoft.com/office/powerpoint/2010/main" val="2913286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Analysis example (synthetic data)</a:t>
            </a:r>
            <a:endParaRPr lang="en-GB" dirty="0"/>
          </a:p>
        </p:txBody>
      </p:sp>
      <p:sp>
        <p:nvSpPr>
          <p:cNvPr id="3" name="Content Placeholder 2"/>
          <p:cNvSpPr>
            <a:spLocks noGrp="1"/>
          </p:cNvSpPr>
          <p:nvPr>
            <p:ph idx="1"/>
          </p:nvPr>
        </p:nvSpPr>
        <p:spPr/>
        <p:txBody>
          <a:bodyPr/>
          <a:lstStyle/>
          <a:p>
            <a:r>
              <a:rPr lang="en-GB" dirty="0"/>
              <a:t>VAST Challenge 2011</a:t>
            </a:r>
          </a:p>
          <a:p>
            <a:r>
              <a:rPr lang="en-GB" dirty="0" smtClean="0"/>
              <a:t>An epidemic outbreak in a city called </a:t>
            </a:r>
            <a:r>
              <a:rPr lang="en-GB" dirty="0" err="1" smtClean="0"/>
              <a:t>Vastopolis</a:t>
            </a:r>
            <a:endParaRPr lang="en-GB" dirty="0" smtClean="0"/>
          </a:p>
          <a:p>
            <a:r>
              <a:rPr lang="en-GB" dirty="0" smtClean="0"/>
              <a:t>Data: </a:t>
            </a:r>
            <a:r>
              <a:rPr lang="en-GB" dirty="0" err="1" smtClean="0"/>
              <a:t>geolocated</a:t>
            </a:r>
            <a:r>
              <a:rPr lang="en-GB" dirty="0" smtClean="0"/>
              <a:t> tweets (include message, time, and coordinates)</a:t>
            </a:r>
          </a:p>
          <a:p>
            <a:pPr lvl="1"/>
            <a:r>
              <a:rPr lang="en-GB" dirty="0" smtClean="0"/>
              <a:t>Some tweets mention disease symptoms: flu, chills, fever, …</a:t>
            </a:r>
          </a:p>
          <a:p>
            <a:r>
              <a:rPr lang="en-GB" dirty="0" smtClean="0"/>
              <a:t>Questions:</a:t>
            </a:r>
          </a:p>
          <a:p>
            <a:pPr lvl="1"/>
            <a:r>
              <a:rPr lang="en-GB" dirty="0" smtClean="0"/>
              <a:t>When and where did the outbreak start?</a:t>
            </a:r>
          </a:p>
          <a:p>
            <a:pPr lvl="1"/>
            <a:r>
              <a:rPr lang="en-GB" dirty="0" smtClean="0"/>
              <a:t>How did it develop?</a:t>
            </a:r>
          </a:p>
          <a:p>
            <a:pPr lvl="1"/>
            <a:r>
              <a:rPr lang="en-GB" dirty="0" smtClean="0"/>
              <a:t>What is the disease transmission mechanism?</a:t>
            </a:r>
          </a:p>
          <a:p>
            <a:pPr lvl="1"/>
            <a:r>
              <a:rPr lang="en-GB" dirty="0" smtClean="0"/>
              <a:t>What is the likely further development?</a:t>
            </a:r>
            <a:endParaRPr lang="en-GB" dirty="0"/>
          </a:p>
        </p:txBody>
      </p:sp>
      <p:sp>
        <p:nvSpPr>
          <p:cNvPr id="4" name="Slide Number Placeholder 3"/>
          <p:cNvSpPr>
            <a:spLocks noGrp="1"/>
          </p:cNvSpPr>
          <p:nvPr>
            <p:ph type="sldNum" sz="quarter" idx="12"/>
          </p:nvPr>
        </p:nvSpPr>
        <p:spPr/>
        <p:txBody>
          <a:bodyPr/>
          <a:lstStyle/>
          <a:p>
            <a:fld id="{FB8AE29E-CEF7-4D01-9252-1A41198295E8}" type="slidenum">
              <a:rPr lang="en-GB" noProof="0" smtClean="0"/>
              <a:pPr/>
              <a:t>5</a:t>
            </a:fld>
            <a:endParaRPr lang="en-GB" noProof="0" dirty="0"/>
          </a:p>
        </p:txBody>
      </p:sp>
    </p:spTree>
    <p:extLst>
      <p:ext uri="{BB962C8B-B14F-4D97-AF65-F5344CB8AC3E}">
        <p14:creationId xmlns:p14="http://schemas.microsoft.com/office/powerpoint/2010/main" val="455036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B8AE29E-CEF7-4D01-9252-1A41198295E8}" type="slidenum">
              <a:rPr lang="en-GB" noProof="0" smtClean="0"/>
              <a:pPr/>
              <a:t>6</a:t>
            </a:fld>
            <a:endParaRPr lang="en-GB" noProof="0" dirty="0"/>
          </a:p>
        </p:txBody>
      </p:sp>
      <p:sp>
        <p:nvSpPr>
          <p:cNvPr id="5" name="TextBox 4"/>
          <p:cNvSpPr txBox="1"/>
          <p:nvPr/>
        </p:nvSpPr>
        <p:spPr>
          <a:xfrm>
            <a:off x="180586" y="338348"/>
            <a:ext cx="8811855" cy="1200329"/>
          </a:xfrm>
          <a:prstGeom prst="rect">
            <a:avLst/>
          </a:prstGeom>
          <a:noFill/>
        </p:spPr>
        <p:txBody>
          <a:bodyPr wrap="square" rtlCol="0">
            <a:spAutoFit/>
          </a:bodyPr>
          <a:lstStyle/>
          <a:p>
            <a:r>
              <a:rPr lang="en-GB" dirty="0" smtClean="0"/>
              <a:t>Using a database query, an analyst selected the tweets mentioning disease symptoms from the whole set of tweets. The word cloud display below shows the most frequent words and word combinations from the selected tweets. The font sizes are proportional to the frequencies.</a:t>
            </a:r>
          </a:p>
        </p:txBody>
      </p:sp>
      <p:pic>
        <p:nvPicPr>
          <p:cNvPr id="4" name="Picture 3"/>
          <p:cNvPicPr>
            <a:picLocks noChangeAspect="1"/>
          </p:cNvPicPr>
          <p:nvPr/>
        </p:nvPicPr>
        <p:blipFill>
          <a:blip r:embed="rId2"/>
          <a:stretch>
            <a:fillRect/>
          </a:stretch>
        </p:blipFill>
        <p:spPr>
          <a:xfrm>
            <a:off x="269401" y="1567549"/>
            <a:ext cx="8605197" cy="4746000"/>
          </a:xfrm>
          <a:prstGeom prst="rect">
            <a:avLst/>
          </a:prstGeom>
        </p:spPr>
      </p:pic>
    </p:spTree>
    <p:extLst>
      <p:ext uri="{BB962C8B-B14F-4D97-AF65-F5344CB8AC3E}">
        <p14:creationId xmlns:p14="http://schemas.microsoft.com/office/powerpoint/2010/main" val="314495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Spatial </a:t>
            </a:r>
            <a:r>
              <a:rPr lang="en-GB" dirty="0"/>
              <a:t>distribution of the disease-related tweets</a:t>
            </a:r>
          </a:p>
        </p:txBody>
      </p:sp>
      <p:sp>
        <p:nvSpPr>
          <p:cNvPr id="3" name="Slide Number Placeholder 2"/>
          <p:cNvSpPr>
            <a:spLocks noGrp="1"/>
          </p:cNvSpPr>
          <p:nvPr>
            <p:ph type="sldNum" sz="quarter" idx="12"/>
          </p:nvPr>
        </p:nvSpPr>
        <p:spPr/>
        <p:txBody>
          <a:bodyPr/>
          <a:lstStyle/>
          <a:p>
            <a:fld id="{FB8AE29E-CEF7-4D01-9252-1A41198295E8}" type="slidenum">
              <a:rPr lang="en-GB" noProof="0" smtClean="0"/>
              <a:pPr/>
              <a:t>7</a:t>
            </a:fld>
            <a:endParaRPr lang="en-GB" noProof="0" dirty="0"/>
          </a:p>
        </p:txBody>
      </p:sp>
      <p:pic>
        <p:nvPicPr>
          <p:cNvPr id="4" name="Picture 3"/>
          <p:cNvPicPr>
            <a:picLocks noChangeAspect="1"/>
          </p:cNvPicPr>
          <p:nvPr/>
        </p:nvPicPr>
        <p:blipFill>
          <a:blip r:embed="rId2"/>
          <a:stretch>
            <a:fillRect/>
          </a:stretch>
        </p:blipFill>
        <p:spPr>
          <a:xfrm>
            <a:off x="353355" y="1287000"/>
            <a:ext cx="8437290" cy="4284000"/>
          </a:xfrm>
          <a:prstGeom prst="rect">
            <a:avLst/>
          </a:prstGeom>
        </p:spPr>
      </p:pic>
    </p:spTree>
    <p:extLst>
      <p:ext uri="{BB962C8B-B14F-4D97-AF65-F5344CB8AC3E}">
        <p14:creationId xmlns:p14="http://schemas.microsoft.com/office/powerpoint/2010/main" val="37534224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54" y="347100"/>
            <a:ext cx="8773886" cy="1107213"/>
          </a:xfrm>
        </p:spPr>
        <p:txBody>
          <a:bodyPr/>
          <a:lstStyle/>
          <a:p>
            <a:r>
              <a:rPr lang="en-GB" dirty="0" smtClean="0"/>
              <a:t>Temporal distribution of the disease-related tweets</a:t>
            </a:r>
            <a:endParaRPr lang="en-GB" dirty="0"/>
          </a:p>
        </p:txBody>
      </p:sp>
      <p:sp>
        <p:nvSpPr>
          <p:cNvPr id="3" name="Slide Number Placeholder 2"/>
          <p:cNvSpPr>
            <a:spLocks noGrp="1"/>
          </p:cNvSpPr>
          <p:nvPr>
            <p:ph type="sldNum" sz="quarter" idx="12"/>
          </p:nvPr>
        </p:nvSpPr>
        <p:spPr/>
        <p:txBody>
          <a:bodyPr/>
          <a:lstStyle/>
          <a:p>
            <a:fld id="{FB8AE29E-CEF7-4D01-9252-1A41198295E8}" type="slidenum">
              <a:rPr lang="en-GB" noProof="0" smtClean="0"/>
              <a:pPr/>
              <a:t>8</a:t>
            </a:fld>
            <a:endParaRPr lang="en-GB" noProof="0" dirty="0"/>
          </a:p>
        </p:txBody>
      </p:sp>
      <p:grpSp>
        <p:nvGrpSpPr>
          <p:cNvPr id="9" name="Group 8"/>
          <p:cNvGrpSpPr/>
          <p:nvPr/>
        </p:nvGrpSpPr>
        <p:grpSpPr>
          <a:xfrm>
            <a:off x="3054174" y="1080259"/>
            <a:ext cx="5441439" cy="1790950"/>
            <a:chOff x="1640601" y="1021276"/>
            <a:chExt cx="5441439" cy="179095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601" y="1021276"/>
              <a:ext cx="5441439" cy="1790950"/>
            </a:xfrm>
            <a:prstGeom prst="rect">
              <a:avLst/>
            </a:prstGeom>
          </p:spPr>
        </p:pic>
        <p:sp>
          <p:nvSpPr>
            <p:cNvPr id="6" name="TextBox 5"/>
            <p:cNvSpPr txBox="1"/>
            <p:nvPr/>
          </p:nvSpPr>
          <p:spPr>
            <a:xfrm>
              <a:off x="3452902" y="1332630"/>
              <a:ext cx="1677062" cy="369332"/>
            </a:xfrm>
            <a:prstGeom prst="rect">
              <a:avLst/>
            </a:prstGeom>
            <a:noFill/>
          </p:spPr>
          <p:txBody>
            <a:bodyPr wrap="none" rtlCol="0">
              <a:spAutoFit/>
            </a:bodyPr>
            <a:lstStyle/>
            <a:p>
              <a:r>
                <a:rPr lang="en-GB" dirty="0" smtClean="0"/>
                <a:t>Daily resolution</a:t>
              </a:r>
            </a:p>
          </p:txBody>
        </p:sp>
      </p:grpSp>
      <p:grpSp>
        <p:nvGrpSpPr>
          <p:cNvPr id="10" name="Group 9"/>
          <p:cNvGrpSpPr/>
          <p:nvPr/>
        </p:nvGrpSpPr>
        <p:grpSpPr>
          <a:xfrm>
            <a:off x="2448812" y="3004446"/>
            <a:ext cx="6046801" cy="1840487"/>
            <a:chOff x="244468" y="3200909"/>
            <a:chExt cx="6046801" cy="1840487"/>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34" y="3200909"/>
              <a:ext cx="6018735" cy="1840487"/>
            </a:xfrm>
            <a:prstGeom prst="rect">
              <a:avLst/>
            </a:prstGeom>
          </p:spPr>
        </p:pic>
        <p:sp>
          <p:nvSpPr>
            <p:cNvPr id="7" name="TextBox 6"/>
            <p:cNvSpPr txBox="1"/>
            <p:nvPr/>
          </p:nvSpPr>
          <p:spPr>
            <a:xfrm>
              <a:off x="244468" y="3671222"/>
              <a:ext cx="3443895" cy="369332"/>
            </a:xfrm>
            <a:prstGeom prst="rect">
              <a:avLst/>
            </a:prstGeom>
            <a:noFill/>
          </p:spPr>
          <p:txBody>
            <a:bodyPr wrap="square" rtlCol="0">
              <a:spAutoFit/>
            </a:bodyPr>
            <a:lstStyle/>
            <a:p>
              <a:r>
                <a:rPr lang="en-GB" dirty="0" smtClean="0"/>
                <a:t>Hourly resolution, last 5 days</a:t>
              </a:r>
            </a:p>
          </p:txBody>
        </p:sp>
      </p:grpSp>
      <p:sp>
        <p:nvSpPr>
          <p:cNvPr id="8" name="TextBox 7"/>
          <p:cNvSpPr txBox="1"/>
          <p:nvPr/>
        </p:nvSpPr>
        <p:spPr>
          <a:xfrm>
            <a:off x="200554" y="4159846"/>
            <a:ext cx="2149627" cy="276999"/>
          </a:xfrm>
          <a:prstGeom prst="rect">
            <a:avLst/>
          </a:prstGeom>
          <a:noFill/>
        </p:spPr>
        <p:txBody>
          <a:bodyPr wrap="none" lIns="0" tIns="0" rIns="0" bIns="0" rtlCol="0">
            <a:spAutoFit/>
          </a:bodyPr>
          <a:lstStyle/>
          <a:p>
            <a:r>
              <a:rPr lang="en-GB" dirty="0" smtClean="0">
                <a:solidFill>
                  <a:schemeClr val="accent1">
                    <a:lumMod val="75000"/>
                  </a:schemeClr>
                </a:solidFill>
              </a:rPr>
              <a:t>Outbreak start time</a:t>
            </a:r>
          </a:p>
        </p:txBody>
      </p:sp>
      <p:grpSp>
        <p:nvGrpSpPr>
          <p:cNvPr id="13" name="Group 12"/>
          <p:cNvGrpSpPr/>
          <p:nvPr/>
        </p:nvGrpSpPr>
        <p:grpSpPr>
          <a:xfrm>
            <a:off x="1385161" y="4978170"/>
            <a:ext cx="7110452" cy="1737602"/>
            <a:chOff x="1385161" y="4978170"/>
            <a:chExt cx="7110452" cy="1737602"/>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161" y="4978170"/>
              <a:ext cx="7110452" cy="1737602"/>
            </a:xfrm>
            <a:prstGeom prst="rect">
              <a:avLst/>
            </a:prstGeom>
          </p:spPr>
        </p:pic>
        <p:sp>
          <p:nvSpPr>
            <p:cNvPr id="12" name="TextBox 11"/>
            <p:cNvSpPr txBox="1"/>
            <p:nvPr/>
          </p:nvSpPr>
          <p:spPr>
            <a:xfrm>
              <a:off x="1753408" y="5180643"/>
              <a:ext cx="6373958" cy="369332"/>
            </a:xfrm>
            <a:prstGeom prst="rect">
              <a:avLst/>
            </a:prstGeom>
            <a:noFill/>
          </p:spPr>
          <p:txBody>
            <a:bodyPr wrap="square" rtlCol="0">
              <a:spAutoFit/>
            </a:bodyPr>
            <a:lstStyle/>
            <a:p>
              <a:r>
                <a:rPr lang="en-GB" dirty="0" smtClean="0"/>
                <a:t>Each person’s first message </a:t>
              </a:r>
              <a:r>
                <a:rPr lang="en-GB" dirty="0" smtClean="0"/>
                <a:t>mentioning </a:t>
              </a:r>
              <a:r>
                <a:rPr lang="en-GB" dirty="0" smtClean="0"/>
                <a:t>disease </a:t>
              </a:r>
              <a:r>
                <a:rPr lang="en-GB" dirty="0" smtClean="0"/>
                <a:t>symptoms</a:t>
              </a:r>
              <a:endParaRPr lang="en-GB" dirty="0"/>
            </a:p>
          </p:txBody>
        </p:sp>
      </p:grpSp>
      <p:cxnSp>
        <p:nvCxnSpPr>
          <p:cNvPr id="15" name="Straight Arrow Connector 14"/>
          <p:cNvCxnSpPr>
            <a:stCxn id="8" idx="3"/>
          </p:cNvCxnSpPr>
          <p:nvPr/>
        </p:nvCxnSpPr>
        <p:spPr>
          <a:xfrm>
            <a:off x="2350181" y="4298346"/>
            <a:ext cx="2516294" cy="42854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4919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Spatio</a:t>
            </a:r>
            <a:r>
              <a:rPr lang="en-GB" dirty="0" smtClean="0"/>
              <a:t>-temporal distribution of the disease-related tweets</a:t>
            </a:r>
            <a:endParaRPr lang="en-GB" dirty="0"/>
          </a:p>
        </p:txBody>
      </p:sp>
      <p:sp>
        <p:nvSpPr>
          <p:cNvPr id="3" name="Slide Number Placeholder 2"/>
          <p:cNvSpPr>
            <a:spLocks noGrp="1"/>
          </p:cNvSpPr>
          <p:nvPr>
            <p:ph type="sldNum" sz="quarter" idx="12"/>
          </p:nvPr>
        </p:nvSpPr>
        <p:spPr/>
        <p:txBody>
          <a:bodyPr/>
          <a:lstStyle/>
          <a:p>
            <a:fld id="{FB8AE29E-CEF7-4D01-9252-1A41198295E8}" type="slidenum">
              <a:rPr lang="en-GB" noProof="0" smtClean="0"/>
              <a:pPr/>
              <a:t>9</a:t>
            </a:fld>
            <a:endParaRPr lang="en-GB" noProof="0" dirty="0"/>
          </a:p>
        </p:txBody>
      </p:sp>
      <p:pic>
        <p:nvPicPr>
          <p:cNvPr id="7" name="Picture 6"/>
          <p:cNvPicPr>
            <a:picLocks noChangeAspect="1"/>
          </p:cNvPicPr>
          <p:nvPr/>
        </p:nvPicPr>
        <p:blipFill>
          <a:blip r:embed="rId2"/>
          <a:stretch>
            <a:fillRect/>
          </a:stretch>
        </p:blipFill>
        <p:spPr>
          <a:xfrm>
            <a:off x="247121" y="1267298"/>
            <a:ext cx="4340377" cy="2595601"/>
          </a:xfrm>
          <a:prstGeom prst="rect">
            <a:avLst/>
          </a:prstGeom>
        </p:spPr>
      </p:pic>
      <p:pic>
        <p:nvPicPr>
          <p:cNvPr id="8" name="Picture 7"/>
          <p:cNvPicPr>
            <a:picLocks noChangeAspect="1"/>
          </p:cNvPicPr>
          <p:nvPr/>
        </p:nvPicPr>
        <p:blipFill>
          <a:blip r:embed="rId3"/>
          <a:stretch>
            <a:fillRect/>
          </a:stretch>
        </p:blipFill>
        <p:spPr>
          <a:xfrm>
            <a:off x="4696838" y="1267298"/>
            <a:ext cx="4218645" cy="2146200"/>
          </a:xfrm>
          <a:prstGeom prst="rect">
            <a:avLst/>
          </a:prstGeom>
        </p:spPr>
      </p:pic>
      <p:pic>
        <p:nvPicPr>
          <p:cNvPr id="9" name="Picture 8"/>
          <p:cNvPicPr>
            <a:picLocks noChangeAspect="1"/>
          </p:cNvPicPr>
          <p:nvPr/>
        </p:nvPicPr>
        <p:blipFill>
          <a:blip r:embed="rId4"/>
          <a:stretch>
            <a:fillRect/>
          </a:stretch>
        </p:blipFill>
        <p:spPr>
          <a:xfrm>
            <a:off x="247121" y="4243409"/>
            <a:ext cx="4218645" cy="2146200"/>
          </a:xfrm>
          <a:prstGeom prst="rect">
            <a:avLst/>
          </a:prstGeom>
        </p:spPr>
      </p:pic>
      <p:pic>
        <p:nvPicPr>
          <p:cNvPr id="10" name="Picture 9"/>
          <p:cNvPicPr>
            <a:picLocks noChangeAspect="1"/>
          </p:cNvPicPr>
          <p:nvPr/>
        </p:nvPicPr>
        <p:blipFill>
          <a:blip r:embed="rId5"/>
          <a:stretch>
            <a:fillRect/>
          </a:stretch>
        </p:blipFill>
        <p:spPr>
          <a:xfrm>
            <a:off x="4692640" y="4243409"/>
            <a:ext cx="4222843" cy="2142000"/>
          </a:xfrm>
          <a:prstGeom prst="rect">
            <a:avLst/>
          </a:prstGeom>
        </p:spPr>
      </p:pic>
      <p:sp>
        <p:nvSpPr>
          <p:cNvPr id="11" name="TextBox 10"/>
          <p:cNvSpPr txBox="1"/>
          <p:nvPr/>
        </p:nvSpPr>
        <p:spPr>
          <a:xfrm>
            <a:off x="3656306" y="2574435"/>
            <a:ext cx="867545" cy="369332"/>
          </a:xfrm>
          <a:prstGeom prst="rect">
            <a:avLst/>
          </a:prstGeom>
          <a:noFill/>
        </p:spPr>
        <p:txBody>
          <a:bodyPr wrap="none" rtlCol="0">
            <a:spAutoFit/>
          </a:bodyPr>
          <a:lstStyle/>
          <a:p>
            <a:r>
              <a:rPr lang="en-GB" dirty="0" smtClean="0"/>
              <a:t>May 18</a:t>
            </a:r>
          </a:p>
        </p:txBody>
      </p:sp>
      <p:sp>
        <p:nvSpPr>
          <p:cNvPr id="12" name="TextBox 11"/>
          <p:cNvSpPr txBox="1"/>
          <p:nvPr/>
        </p:nvSpPr>
        <p:spPr>
          <a:xfrm>
            <a:off x="247121" y="6334653"/>
            <a:ext cx="870751" cy="369332"/>
          </a:xfrm>
          <a:prstGeom prst="rect">
            <a:avLst/>
          </a:prstGeom>
          <a:noFill/>
        </p:spPr>
        <p:txBody>
          <a:bodyPr wrap="none" rtlCol="0">
            <a:spAutoFit/>
          </a:bodyPr>
          <a:lstStyle/>
          <a:p>
            <a:r>
              <a:rPr lang="en-GB" dirty="0" smtClean="0"/>
              <a:t>May 19</a:t>
            </a:r>
          </a:p>
        </p:txBody>
      </p:sp>
      <p:sp>
        <p:nvSpPr>
          <p:cNvPr id="13" name="TextBox 12"/>
          <p:cNvSpPr txBox="1"/>
          <p:nvPr/>
        </p:nvSpPr>
        <p:spPr>
          <a:xfrm>
            <a:off x="4696838" y="6346440"/>
            <a:ext cx="877484" cy="369332"/>
          </a:xfrm>
          <a:prstGeom prst="rect">
            <a:avLst/>
          </a:prstGeom>
          <a:noFill/>
        </p:spPr>
        <p:txBody>
          <a:bodyPr wrap="none" rtlCol="0">
            <a:spAutoFit/>
          </a:bodyPr>
          <a:lstStyle/>
          <a:p>
            <a:r>
              <a:rPr lang="en-GB" dirty="0" smtClean="0"/>
              <a:t>May 20</a:t>
            </a:r>
          </a:p>
        </p:txBody>
      </p:sp>
      <p:sp>
        <p:nvSpPr>
          <p:cNvPr id="14" name="TextBox 13"/>
          <p:cNvSpPr txBox="1"/>
          <p:nvPr/>
        </p:nvSpPr>
        <p:spPr>
          <a:xfrm>
            <a:off x="4692640" y="3386204"/>
            <a:ext cx="867545" cy="369332"/>
          </a:xfrm>
          <a:prstGeom prst="rect">
            <a:avLst/>
          </a:prstGeom>
          <a:noFill/>
        </p:spPr>
        <p:txBody>
          <a:bodyPr wrap="none" rtlCol="0">
            <a:spAutoFit/>
          </a:bodyPr>
          <a:lstStyle/>
          <a:p>
            <a:r>
              <a:rPr lang="en-GB" dirty="0" smtClean="0"/>
              <a:t>May 18</a:t>
            </a:r>
          </a:p>
        </p:txBody>
      </p:sp>
      <p:sp>
        <p:nvSpPr>
          <p:cNvPr id="15" name="TextBox 14"/>
          <p:cNvSpPr txBox="1"/>
          <p:nvPr/>
        </p:nvSpPr>
        <p:spPr>
          <a:xfrm>
            <a:off x="3654704" y="2009259"/>
            <a:ext cx="870751" cy="369332"/>
          </a:xfrm>
          <a:prstGeom prst="rect">
            <a:avLst/>
          </a:prstGeom>
          <a:noFill/>
        </p:spPr>
        <p:txBody>
          <a:bodyPr wrap="none" rtlCol="0">
            <a:spAutoFit/>
          </a:bodyPr>
          <a:lstStyle/>
          <a:p>
            <a:r>
              <a:rPr lang="en-GB" dirty="0" smtClean="0"/>
              <a:t>May 19</a:t>
            </a:r>
          </a:p>
        </p:txBody>
      </p:sp>
      <p:sp>
        <p:nvSpPr>
          <p:cNvPr id="16" name="TextBox 15"/>
          <p:cNvSpPr txBox="1"/>
          <p:nvPr/>
        </p:nvSpPr>
        <p:spPr>
          <a:xfrm>
            <a:off x="3656306" y="1357339"/>
            <a:ext cx="877484" cy="369332"/>
          </a:xfrm>
          <a:prstGeom prst="rect">
            <a:avLst/>
          </a:prstGeom>
          <a:noFill/>
        </p:spPr>
        <p:txBody>
          <a:bodyPr wrap="none" rtlCol="0">
            <a:spAutoFit/>
          </a:bodyPr>
          <a:lstStyle/>
          <a:p>
            <a:r>
              <a:rPr lang="en-GB" dirty="0" smtClean="0"/>
              <a:t>May 20</a:t>
            </a:r>
          </a:p>
        </p:txBody>
      </p:sp>
    </p:spTree>
    <p:extLst>
      <p:ext uri="{BB962C8B-B14F-4D97-AF65-F5344CB8AC3E}">
        <p14:creationId xmlns:p14="http://schemas.microsoft.com/office/powerpoint/2010/main" val="1694362859"/>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B43512"/>
      </a:hlink>
      <a:folHlink>
        <a:srgbClr val="4C4C72"/>
      </a:folHlink>
    </a:clrScheme>
    <a:fontScheme name="Century Schoolbook">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headEnd type="none" w="med" len="med"/>
          <a:tailEnd type="triangle"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3333CC"/>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1430</TotalTime>
  <Words>971</Words>
  <Application>Microsoft Office PowerPoint</Application>
  <PresentationFormat>On-screen Show (4:3)</PresentationFormat>
  <Paragraphs>176</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Century Schoolbook</vt:lpstr>
      <vt:lpstr>Office Theme</vt:lpstr>
      <vt:lpstr>Geovisual analysis of VGI for understanding people's behaviour in relation to multifaceted context</vt:lpstr>
      <vt:lpstr>Volunteered Geographic Information (VGI)</vt:lpstr>
      <vt:lpstr>A conceptual model of reactions to events in LBSM</vt:lpstr>
      <vt:lpstr>Analysis tasks</vt:lpstr>
      <vt:lpstr>Analysis example (synthetic data)</vt:lpstr>
      <vt:lpstr>PowerPoint Presentation</vt:lpstr>
      <vt:lpstr>Spatial distribution of the disease-related tweets</vt:lpstr>
      <vt:lpstr>Temporal distribution of the disease-related tweets</vt:lpstr>
      <vt:lpstr>Spatio-temporal distribution of the disease-related tweets</vt:lpstr>
      <vt:lpstr>Spatio-temporal distribution of the disease-related tweets</vt:lpstr>
      <vt:lpstr>Thematic differences between spatial clusters</vt:lpstr>
      <vt:lpstr>Context</vt:lpstr>
      <vt:lpstr>The probable cause of the outbreak</vt:lpstr>
      <vt:lpstr>Trajectories of people who came to hospitals</vt:lpstr>
      <vt:lpstr>Findings</vt:lpstr>
      <vt:lpstr>Story synthesis</vt:lpstr>
      <vt:lpstr>Story development over time  temporal layout</vt:lpstr>
      <vt:lpstr>Relative positions in space  spatial layout</vt:lpstr>
      <vt:lpstr>Symptoms     thematic layout</vt:lpstr>
      <vt:lpstr>Workflow from analysis to communication</vt:lpstr>
      <vt:lpstr>Visual analysis of LBSM messages</vt:lpstr>
      <vt:lpstr>Extensions required: analysis</vt:lpstr>
      <vt:lpstr>Extensions required: communication</vt:lpstr>
    </vt:vector>
  </TitlesOfParts>
  <Company>SCCM-IAIS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Visual Analytics</dc:title>
  <dc:creator>gennady</dc:creator>
  <cp:lastModifiedBy>Andriyenko, Nathaliya</cp:lastModifiedBy>
  <cp:revision>924</cp:revision>
  <cp:lastPrinted>2018-05-18T15:27:56Z</cp:lastPrinted>
  <dcterms:created xsi:type="dcterms:W3CDTF">2015-01-02T16:39:12Z</dcterms:created>
  <dcterms:modified xsi:type="dcterms:W3CDTF">2019-07-08T12:54:55Z</dcterms:modified>
</cp:coreProperties>
</file>